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omic Sans MS" panose="030F0902030302020204" pitchFamily="66" charset="0"/>
      <p:regular r:id="rId29"/>
    </p:embeddedFont>
    <p:embeddedFont>
      <p:font typeface="Lato" panose="020F0502020204030203" pitchFamily="34" charset="0"/>
      <p:regular r:id="rId30"/>
      <p:bold r:id="rId31"/>
      <p:italic r:id="rId32"/>
      <p:boldItalic r:id="rId33"/>
    </p:embeddedFont>
    <p:embeddedFont>
      <p:font typeface="Raleway"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a Farih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136" d="100"/>
          <a:sy n="136" d="100"/>
        </p:scale>
        <p:origin x="9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everyone, I’m Maliha from UMass Amherst. </a:t>
            </a:r>
            <a:endParaRPr/>
          </a:p>
          <a:p>
            <a:pPr marL="0" lvl="0" indent="0" algn="l" rtl="0">
              <a:spcBef>
                <a:spcPts val="0"/>
              </a:spcBef>
              <a:spcAft>
                <a:spcPts val="0"/>
              </a:spcAft>
              <a:buNone/>
            </a:pPr>
            <a:r>
              <a:rPr lang="en"/>
              <a:t>Today I’ll talk about my work, which is an experimental analysis of fair classification methods. </a:t>
            </a:r>
            <a:endParaRPr/>
          </a:p>
          <a:p>
            <a:pPr marL="0" lvl="0" indent="0" algn="l" rtl="0">
              <a:spcBef>
                <a:spcPts val="0"/>
              </a:spcBef>
              <a:spcAft>
                <a:spcPts val="0"/>
              </a:spcAft>
              <a:buNone/>
            </a:pPr>
            <a:r>
              <a:rPr lang="en"/>
              <a:t>What I mean by that is, we’ll look at existing fair classification methods and reevaluate them from a data management perspective.</a:t>
            </a:r>
            <a:endParaRPr/>
          </a:p>
          <a:p>
            <a:pPr marL="0" lvl="0" indent="0" algn="l" rtl="0">
              <a:spcBef>
                <a:spcPts val="0"/>
              </a:spcBef>
              <a:spcAft>
                <a:spcPts val="0"/>
              </a:spcAft>
              <a:buNone/>
            </a:pPr>
            <a:r>
              <a:rPr lang="en"/>
              <a:t>This is a joint work with Anna Fariha, Alexandra Meliou and Babak Salimi.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fa0b06c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6fa0b06c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Let us shift our attention to the second challenge now, which is picking the right technique to enforce fairness in a classifier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Anna: Again, like the previous comment on the other title, this too seems off to me. I would go with "Which fairness-enhancing classifier should I choose?" or "How different fairness-enhancing classifiers fare" etc. etc.</a:t>
            </a:r>
            <a:endParaRPr/>
          </a:p>
          <a:p>
            <a:pPr marL="0" lvl="0" indent="0" algn="l" rtl="0">
              <a:spcBef>
                <a:spcPts val="0"/>
              </a:spcBef>
              <a:spcAft>
                <a:spcPts val="0"/>
              </a:spcAft>
              <a:buNone/>
            </a:pPr>
            <a:r>
              <a:rPr lang="en"/>
              <a:t>Basically I will distill out two key contributions early on: (1) we enable people to choose right notion of fairness and (2) we enable people to make an informed choice of classifier and understand their trade offs.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7de825919_3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7de825919_3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We can think of fair classifiers varying across two dimensions.</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First, different classifiers have different fairness objectives, this is our choice of fairness notion from earlier.</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Second, there are 3 main stages of the ML pipeline that we can choose to apply our chosen fairness. </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Similar to before, these dimensions or choices have led to an explosion of fair classifiers in literature.</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So now you might be wondering, what exactly are these stages?</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endParaRPr/>
          </a:p>
          <a:p>
            <a:pPr marL="0" lvl="0" indent="0" algn="l" rtl="0">
              <a:spcBef>
                <a:spcPts val="0"/>
              </a:spcBef>
              <a:spcAft>
                <a:spcPts val="0"/>
              </a:spcAft>
              <a:buNone/>
            </a:pPr>
            <a:r>
              <a:rPr lang="en"/>
              <a:t>Anna: Make it visual. Maybe put two axes (target notion on X and in/pre/post on Y) and draw points on the graph and encode them with color to visualize how different fair classifiers fall in different categories.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7de825919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27de825919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C4587"/>
                </a:solidFill>
              </a:rPr>
              <a:t>Pre-processing is the stage before training/learning</a:t>
            </a:r>
            <a:br>
              <a:rPr lang="en">
                <a:solidFill>
                  <a:srgbClr val="1C4587"/>
                </a:solidFill>
              </a:rPr>
            </a:br>
            <a:r>
              <a:rPr lang="en">
                <a:solidFill>
                  <a:srgbClr val="1C4587"/>
                </a:solidFill>
              </a:rPr>
              <a:t>So a preprocessing technique modifies the training data to remove biases from it </a:t>
            </a:r>
            <a:endParaRPr>
              <a:solidFill>
                <a:srgbClr val="1C4587"/>
              </a:solidFill>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t>Anna: I would add visual text here such as "Alters data to..." same is true for the next two slides. Just name-dropping saying in/pre/post is not enough, what the fundamentally do is important bit and try to highlight it within the slide.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7de825919_3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7de825919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C4587"/>
                </a:solidFill>
              </a:rPr>
              <a:t>In-processing is the learning phase</a:t>
            </a:r>
            <a:endParaRPr>
              <a:solidFill>
                <a:srgbClr val="1C4587"/>
              </a:solidFill>
            </a:endParaRPr>
          </a:p>
          <a:p>
            <a:pPr marL="0" lvl="0" indent="0" algn="l" rtl="0">
              <a:lnSpc>
                <a:spcPct val="115000"/>
              </a:lnSpc>
              <a:spcBef>
                <a:spcPts val="0"/>
              </a:spcBef>
              <a:spcAft>
                <a:spcPts val="0"/>
              </a:spcAft>
              <a:buClr>
                <a:schemeClr val="dk1"/>
              </a:buClr>
              <a:buSzPts val="1100"/>
              <a:buFont typeface="Arial"/>
              <a:buNone/>
            </a:pPr>
            <a:r>
              <a:rPr lang="en">
                <a:solidFill>
                  <a:srgbClr val="1C4587"/>
                </a:solidFill>
              </a:rPr>
              <a:t>Inprocessing techniques modify the learning algorithm to add fairness constraints</a:t>
            </a:r>
            <a:endParaRPr>
              <a:solidFill>
                <a:srgbClr val="1C4587"/>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27de825919_3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27de825919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1C4587"/>
                </a:solidFill>
              </a:rPr>
              <a:t>Post-processing is the last stage, where a learned classifier makes predictions.</a:t>
            </a:r>
            <a:endParaRPr>
              <a:solidFill>
                <a:srgbClr val="1C4587"/>
              </a:solidFill>
            </a:endParaRPr>
          </a:p>
          <a:p>
            <a:pPr marL="0" lvl="0" indent="0" algn="l" rtl="0">
              <a:lnSpc>
                <a:spcPct val="115000"/>
              </a:lnSpc>
              <a:spcBef>
                <a:spcPts val="0"/>
              </a:spcBef>
              <a:spcAft>
                <a:spcPts val="0"/>
              </a:spcAft>
              <a:buClr>
                <a:schemeClr val="dk1"/>
              </a:buClr>
              <a:buSzPts val="1100"/>
              <a:buFont typeface="Arial"/>
              <a:buNone/>
            </a:pPr>
            <a:r>
              <a:rPr lang="en">
                <a:solidFill>
                  <a:srgbClr val="1C4587"/>
                </a:solidFill>
              </a:rPr>
              <a:t>Post-processing techniques modify the predictions to achieve target fairness.</a:t>
            </a:r>
            <a:endParaRPr>
              <a:solidFill>
                <a:srgbClr val="1C4587"/>
              </a:solidFill>
            </a:endParaRPr>
          </a:p>
          <a:p>
            <a:pPr marL="0" lvl="0" indent="0" algn="l" rtl="0">
              <a:lnSpc>
                <a:spcPct val="115000"/>
              </a:lnSpc>
              <a:spcBef>
                <a:spcPts val="0"/>
              </a:spcBef>
              <a:spcAft>
                <a:spcPts val="0"/>
              </a:spcAft>
              <a:buNone/>
            </a:pPr>
            <a:endParaRPr>
              <a:solidFill>
                <a:srgbClr val="1C4587"/>
              </a:solidFill>
            </a:endParaRPr>
          </a:p>
          <a:p>
            <a:pPr marL="0" lvl="0" indent="0" algn="l" rtl="0">
              <a:spcBef>
                <a:spcPts val="0"/>
              </a:spcBef>
              <a:spcAft>
                <a:spcPts val="0"/>
              </a:spcAft>
              <a:buNone/>
            </a:pPr>
            <a:endParaRPr/>
          </a:p>
          <a:p>
            <a:pPr marL="0" lvl="0" indent="0" algn="l" rtl="0">
              <a:spcBef>
                <a:spcPts val="0"/>
              </a:spcBef>
              <a:spcAft>
                <a:spcPts val="0"/>
              </a:spcAft>
              <a:buNone/>
            </a:pPr>
            <a:r>
              <a:rPr lang="en"/>
              <a:t>AM: I like these 3 slides.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af7e6d8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2af7e6d8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Each type of technique we discussed so far has different advantages. </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But in existing literature, there is no empirical study that evaluates their tradeoffs </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So we don’t really know how good/bad a technique is, compared to others in practice.</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This is where our second and main contribution lies:</a:t>
            </a:r>
            <a:br>
              <a:rPr lang="en">
                <a:solidFill>
                  <a:srgbClr val="1C4587"/>
                </a:solidFill>
              </a:rPr>
            </a:br>
            <a:r>
              <a:rPr lang="en">
                <a:solidFill>
                  <a:srgbClr val="1C4587"/>
                </a:solidFill>
              </a:rPr>
              <a:t>we empirically investigate the variety of available techniques and make comparisons!</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endParaRPr/>
          </a:p>
          <a:p>
            <a:pPr marL="0" lvl="0" indent="0" algn="l" rtl="0">
              <a:spcBef>
                <a:spcPts val="0"/>
              </a:spcBef>
              <a:spcAft>
                <a:spcPts val="0"/>
              </a:spcAft>
              <a:buNone/>
            </a:pPr>
            <a:r>
              <a:rPr lang="en"/>
              <a:t>Anna : Start with the challenge (bullet 1, this may go as the title), then propose the solution (title), then highlight contribution (bullet 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27de825919_3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27de825919_3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We chose 18 techniques that span the 3 stages and cover a variety of notions.</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We examined their behavior on real-world datasets representing gender and racial biases.</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And we asked relevant, data management centric questions. Such as..</a:t>
            </a:r>
            <a:br>
              <a:rPr lang="en">
                <a:solidFill>
                  <a:srgbClr val="1C4587"/>
                </a:solidFill>
              </a:rPr>
            </a:br>
            <a:r>
              <a:rPr lang="en">
                <a:solidFill>
                  <a:srgbClr val="1C4587"/>
                </a:solidFill>
              </a:rPr>
              <a:t>To ensure fairness, do classifiers sacrifice the accuracy of their predictions? </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Are all techniques equally scalable?</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What happens if training data is noisy? …and so on and so forth</a:t>
            </a:r>
            <a:endParaRPr>
              <a:solidFill>
                <a:srgbClr val="1C4587"/>
              </a:solidFill>
            </a:endParaRPr>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r>
              <a:rPr lang="en" sz="1000"/>
              <a:t>Anna: I would use three separate slides for this, or fade parts that you aren't talking about so that the audience focus on only one box at a time. This can be made more visual as well. Also, put some data stat (e.g., #data points) for each dataset and some info (income data, credit data, recidivism data etc.)</a:t>
            </a:r>
            <a:endParaRPr sz="1000"/>
          </a:p>
          <a:p>
            <a:pPr marL="0" lvl="0" indent="0" algn="l" rtl="0">
              <a:spcBef>
                <a:spcPts val="0"/>
              </a:spcBef>
              <a:spcAft>
                <a:spcPts val="0"/>
              </a:spcAft>
              <a:buClr>
                <a:schemeClr val="dk1"/>
              </a:buClr>
              <a:buSzPts val="1100"/>
              <a:buFont typeface="Arial"/>
              <a:buNone/>
            </a:pPr>
            <a:r>
              <a:rPr lang="en" sz="1000"/>
              <a:t>The first box can be made more visual. You can think of some visuals to represent in/pre/post and use that throughout the ppt.</a:t>
            </a:r>
            <a:endParaRPr sz="1000"/>
          </a:p>
          <a:p>
            <a:pPr marL="0" lvl="0" indent="0" algn="l" rtl="0">
              <a:spcBef>
                <a:spcPts val="0"/>
              </a:spcBef>
              <a:spcAft>
                <a:spcPts val="0"/>
              </a:spcAft>
              <a:buNone/>
            </a:pPr>
            <a:r>
              <a:rPr lang="en" sz="1000"/>
              <a:t>The last box looks like name-dropping to me. I would pose it as asking questions such as "To ensure fairness, how much correctness the classifiers trade off", "Are all fair approaches equally scalable? How do they compare when data size grows both vertically and horizontally", "What if my training data has errors?", "Does the performance depend on the chosen model"... so by posing these questions, you make the audience curious about your results. Name dropping like this makes it look rather "boring" and doesn't motivate people WHY they should care.</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7de825919_3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27de825919_3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By now, you must be wondering what interesting insights we have. Let’s dive right into it!</a:t>
            </a:r>
            <a:endParaRPr>
              <a:solidFill>
                <a:srgbClr val="1C4587"/>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2db233fb92_1_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2db233fb92_1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[Maliha: I removed red /// patterns from the bars. They were used to represent reverse discrimination/fairness in the paper. It’s too much to look at and we don’t even discuss it here.]</a:t>
            </a:r>
            <a:br>
              <a:rPr lang="en"/>
            </a:br>
            <a:br>
              <a:rPr lang="en">
                <a:solidFill>
                  <a:srgbClr val="1C4587"/>
                </a:solidFill>
              </a:rPr>
            </a:br>
            <a:r>
              <a:rPr lang="en">
                <a:solidFill>
                  <a:srgbClr val="1C4587"/>
                </a:solidFill>
              </a:rPr>
              <a:t>The first thing we looked at is the potential tradeoffs of enforcing fairness. </a:t>
            </a:r>
            <a:br>
              <a:rPr lang="en">
                <a:solidFill>
                  <a:srgbClr val="1C4587"/>
                </a:solidFill>
              </a:rPr>
            </a:br>
            <a:br>
              <a:rPr lang="en">
                <a:solidFill>
                  <a:srgbClr val="1C4587"/>
                </a:solidFill>
              </a:rPr>
            </a:br>
            <a:r>
              <a:rPr lang="en">
                <a:solidFill>
                  <a:srgbClr val="1C4587"/>
                </a:solidFill>
              </a:rPr>
              <a:t>We measured the correctness and fairness of predictions through a variety of metrics.</a:t>
            </a:r>
            <a:br>
              <a:rPr lang="en">
                <a:solidFill>
                  <a:srgbClr val="1C4587"/>
                </a:solidFill>
              </a:rPr>
            </a:br>
            <a:br>
              <a:rPr lang="en">
                <a:solidFill>
                  <a:srgbClr val="1C4587"/>
                </a:solidFill>
              </a:rPr>
            </a:br>
            <a:r>
              <a:rPr lang="en">
                <a:solidFill>
                  <a:srgbClr val="1C4587"/>
                </a:solidFill>
              </a:rPr>
              <a:t>The correctness metrics, such as accuracy, are depicted in the top half of the figure. We have different fair classifiers on the x-axis and their corresponding correctness on the y-axis. The bottom half of the figure is similarly designed for the fairness metrics.</a:t>
            </a:r>
            <a:br>
              <a:rPr lang="en">
                <a:solidFill>
                  <a:srgbClr val="1C4587"/>
                </a:solidFill>
              </a:rPr>
            </a:br>
            <a:br>
              <a:rPr lang="en">
                <a:solidFill>
                  <a:srgbClr val="1C4587"/>
                </a:solidFill>
              </a:rPr>
            </a:br>
            <a:r>
              <a:rPr lang="en">
                <a:solidFill>
                  <a:srgbClr val="1C4587"/>
                </a:solidFill>
              </a:rPr>
              <a:t>We also establish a baseline by comparing with a vanilla, fairness-oblivious classifier. This baseline is overlaid on each fair classifier, so we can compare what changes happen in a fair classifier.</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r>
              <a:rPr lang="en">
                <a:solidFill>
                  <a:srgbClr val="1C4587"/>
                </a:solidFill>
              </a:rPr>
              <a:t>The first thing we notice is that, fair approaches compromise accuracy, as evident from the gap in each bar and its overlay. Classifiers typically target maximizing accuracy as their objective. Fair approaches, directly or indirectly, modify this objective to target both fairness and accuracy. </a:t>
            </a:r>
            <a:br>
              <a:rPr lang="en">
                <a:solidFill>
                  <a:srgbClr val="1C4587"/>
                </a:solidFill>
              </a:rPr>
            </a:br>
            <a:r>
              <a:rPr lang="en">
                <a:solidFill>
                  <a:srgbClr val="1C4587"/>
                </a:solidFill>
              </a:rPr>
              <a:t>The compromise we see is a natural consequence.</a:t>
            </a:r>
            <a:br>
              <a:rPr lang="en">
                <a:solidFill>
                  <a:srgbClr val="1C4587"/>
                </a:solidFill>
              </a:rPr>
            </a:br>
            <a:endParaRPr>
              <a:solidFill>
                <a:srgbClr val="1C4587"/>
              </a:solidFill>
            </a:endParaRPr>
          </a:p>
          <a:p>
            <a:pPr marL="0" lvl="0" indent="0" algn="l" rtl="0">
              <a:spcBef>
                <a:spcPts val="0"/>
              </a:spcBef>
              <a:spcAft>
                <a:spcPts val="0"/>
              </a:spcAft>
              <a:buNone/>
            </a:pPr>
            <a:r>
              <a:rPr lang="en"/>
              <a:t>Anna: I simplified the title a little bit. You can do the same for the other slides. In general, the less text are there in the slides, the better. Because when someone is reading your slides, they will lose attention to your narration and you don't want that. Also, while speaking, first give enough context to the audience. What X-axis denotes, what Y-Axis denotes, what different colors and shades denote, what the extra rectangles (to show gaps) denote. What the top part denotes, what the bottom part denotes. The thing is you know what this graph is all about, but someone might be completely clueless. So spend enough time to "Familiarize" them with the legend/color coding etc. of the plot first. Then talk about the take aways. Do not rush this slide. This is one of the important slides. Once this slide is clearly done, then you can go faster for the remaining of the slides.</a:t>
            </a:r>
            <a:endParaRPr/>
          </a:p>
          <a:p>
            <a:pPr marL="0" lvl="0" indent="0" algn="l" rtl="0">
              <a:spcBef>
                <a:spcPts val="0"/>
              </a:spcBef>
              <a:spcAft>
                <a:spcPts val="0"/>
              </a:spcAft>
              <a:buClr>
                <a:schemeClr val="dk1"/>
              </a:buClr>
              <a:buSzPts val="1100"/>
              <a:buFont typeface="Arial"/>
              <a:buNone/>
            </a:pPr>
            <a:r>
              <a:rPr lang="en"/>
              <a:t>No need to flash the other graph at the end. Just say what other results are in the paper (maybe bring back some content from Slide 16) and mention that those are in the paper. But DO spend a lot of time in explaining this slide better. I would zoom in to the relevant part. Take a look at the slide I referred to you over email, from one of my talks.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You make two points here, so I will use two different slides and communicate it very clearly.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2db233fb92_1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2db233fb92_1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We also find that the compromise is bigger if the target fairness is very low in the baseline. This is because a fair classifier has to significantly change the predictions in such situations, to achieve the desired amount of fairness.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69407080b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69407080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A lot of our daily activities rely on machine learning systems- systems that generate predictions. </a:t>
            </a:r>
            <a:br>
              <a:rPr lang="en">
                <a:solidFill>
                  <a:srgbClr val="1C4587"/>
                </a:solidFill>
              </a:rPr>
            </a:b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For example, a credit card application predicts if an applicant is creditworthy.</a:t>
            </a:r>
            <a:br>
              <a:rPr lang="en">
                <a:solidFill>
                  <a:srgbClr val="1C4587"/>
                </a:solidFill>
              </a:rPr>
            </a:b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The problem with these systems is that they can be discriminatory, especially wrt race or gender. </a:t>
            </a:r>
            <a:br>
              <a:rPr lang="en">
                <a:solidFill>
                  <a:srgbClr val="1C4587"/>
                </a:solidFill>
              </a:rPr>
            </a:b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As data management researchers, this is relevant to us because biases are often learned from historical data that these systems depend on.</a:t>
            </a:r>
            <a:endParaRPr>
              <a:solidFill>
                <a:srgbClr val="1C4587"/>
              </a:solidFill>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7de825919_3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27de825919_3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Next, let’s look at how the approaches fared in our scalability tests.</a:t>
            </a:r>
            <a:endParaRPr>
              <a:solidFill>
                <a:srgbClr val="1C4587"/>
              </a:solidFill>
            </a:endParaRPr>
          </a:p>
          <a:p>
            <a:pPr marL="0" lvl="0" indent="0" algn="l" rtl="0">
              <a:spcBef>
                <a:spcPts val="0"/>
              </a:spcBef>
              <a:spcAft>
                <a:spcPts val="0"/>
              </a:spcAft>
              <a:buNone/>
            </a:pPr>
            <a:r>
              <a:rPr lang="en">
                <a:solidFill>
                  <a:srgbClr val="1C4587"/>
                </a:solidFill>
              </a:rPr>
              <a:t>We measured the runtime of each approach with increasing number of training datapoints.</a:t>
            </a:r>
            <a:br>
              <a:rPr lang="en">
                <a:solidFill>
                  <a:srgbClr val="1C4587"/>
                </a:solidFill>
              </a:rPr>
            </a:br>
            <a:br>
              <a:rPr lang="en">
                <a:solidFill>
                  <a:srgbClr val="1C4587"/>
                </a:solidFill>
              </a:rPr>
            </a:br>
            <a:r>
              <a:rPr lang="en">
                <a:solidFill>
                  <a:srgbClr val="1C4587"/>
                </a:solidFill>
              </a:rPr>
              <a:t>In the figure, we have number of data points on the x-axis and the runtime on the y-axis. </a:t>
            </a:r>
            <a:br>
              <a:rPr lang="en">
                <a:solidFill>
                  <a:srgbClr val="1C4587"/>
                </a:solidFill>
              </a:rPr>
            </a:br>
            <a:br>
              <a:rPr lang="en">
                <a:solidFill>
                  <a:srgbClr val="1C4587"/>
                </a:solidFill>
              </a:rPr>
            </a:br>
            <a:r>
              <a:rPr lang="en">
                <a:solidFill>
                  <a:srgbClr val="1C4587"/>
                </a:solidFill>
              </a:rPr>
              <a:t>Our findings suggest that post-processing is the most scalable. Post-processing happens at a very late stage and only modifies the predictions on the fly. This is hardly affected by size of training data.</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endParaRPr/>
          </a:p>
          <a:p>
            <a:pPr marL="0" lvl="0" indent="0" algn="l" rtl="0">
              <a:spcBef>
                <a:spcPts val="0"/>
              </a:spcBef>
              <a:spcAft>
                <a:spcPts val="0"/>
              </a:spcAft>
              <a:buNone/>
            </a:pPr>
            <a:r>
              <a:rPr lang="en"/>
              <a:t>Anna: I think this is something you can highlight more given it is SIGMOD audience. They care a LOT about scalability and efficiency.</a:t>
            </a:r>
            <a:endParaRPr/>
          </a:p>
          <a:p>
            <a:pPr marL="0" lvl="0" indent="0" algn="l" rtl="0">
              <a:spcBef>
                <a:spcPts val="0"/>
              </a:spcBef>
              <a:spcAft>
                <a:spcPts val="0"/>
              </a:spcAft>
              <a:buNone/>
            </a:pPr>
            <a:r>
              <a:rPr lang="en">
                <a:solidFill>
                  <a:schemeClr val="dk1"/>
                </a:solidFill>
              </a:rPr>
              <a:t>Agreed. Just show a few or a general trend. You can draw some new plots just enough to highlight your takeaway. Then you can always "Flash" the actual plot but do not spend too much time there since you don't want the audience to try to actually read it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AM:  Again there are a lot of graphs in one slide and the audience will have a hard time.  At least show the first set of graphs (# data points) first, help the audience digest those, and then show the others.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db233fb92_1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db233fb92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Pre- and in-processing have more involved mechanisms to repair data or retrain model, which can lower efficiency.</a:t>
            </a:r>
            <a:endParaRPr>
              <a:solidFill>
                <a:srgbClr val="1C4587"/>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db233fb92_1_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2db233fb92_1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We also did another scalability test, where we measured the runtime of each approach with increasing number of data attributes.</a:t>
            </a:r>
            <a:br>
              <a:rPr lang="en">
                <a:solidFill>
                  <a:srgbClr val="1C4587"/>
                </a:solidFill>
              </a:rPr>
            </a:br>
            <a:br>
              <a:rPr lang="en">
                <a:solidFill>
                  <a:srgbClr val="1C4587"/>
                </a:solidFill>
              </a:rPr>
            </a:br>
            <a:r>
              <a:rPr lang="en">
                <a:solidFill>
                  <a:srgbClr val="1C4587"/>
                </a:solidFill>
              </a:rPr>
              <a:t>We find pre-processing often exhibits scalability issues. The runtime increases rapidly when pre-processing approaches do complex repairs per attribute.</a:t>
            </a:r>
            <a:endParaRPr>
              <a:solidFill>
                <a:srgbClr val="1C4587"/>
              </a:solidFill>
            </a:endParaRPr>
          </a:p>
          <a:p>
            <a:pPr marL="0" lvl="0" indent="0" algn="l" rtl="0">
              <a:spcBef>
                <a:spcPts val="0"/>
              </a:spcBef>
              <a:spcAft>
                <a:spcPts val="0"/>
              </a:spcAft>
              <a:buNone/>
            </a:pPr>
            <a:br>
              <a:rPr lang="en">
                <a:solidFill>
                  <a:srgbClr val="1C4587"/>
                </a:solidFill>
              </a:rPr>
            </a:br>
            <a:r>
              <a:rPr lang="en">
                <a:solidFill>
                  <a:srgbClr val="1C4587"/>
                </a:solidFill>
              </a:rPr>
              <a:t>This was also observed in in-processing but less prominently.</a:t>
            </a:r>
            <a:br>
              <a:rPr lang="en">
                <a:solidFill>
                  <a:srgbClr val="1C4587"/>
                </a:solidFill>
              </a:rPr>
            </a:br>
            <a:endParaRPr/>
          </a:p>
          <a:p>
            <a:pPr marL="0" lvl="0" indent="0" algn="l" rtl="0">
              <a:spcBef>
                <a:spcPts val="0"/>
              </a:spcBef>
              <a:spcAft>
                <a:spcPts val="0"/>
              </a:spcAft>
              <a:buNone/>
            </a:pPr>
            <a:r>
              <a:rPr lang="en"/>
              <a:t>Anna: I think this is something you can highlight more given it is SIGMOD audience. They care a LOT about scalability and efficiency.</a:t>
            </a:r>
            <a:endParaRPr/>
          </a:p>
          <a:p>
            <a:pPr marL="0" lvl="0" indent="0" algn="l" rtl="0">
              <a:spcBef>
                <a:spcPts val="0"/>
              </a:spcBef>
              <a:spcAft>
                <a:spcPts val="0"/>
              </a:spcAft>
              <a:buNone/>
            </a:pPr>
            <a:r>
              <a:rPr lang="en">
                <a:solidFill>
                  <a:schemeClr val="dk1"/>
                </a:solidFill>
              </a:rPr>
              <a:t>Agreed. Just show a few or a general trend. You can draw some new plots just enough to highlight your takeaway. Then you can always "Flash" the actual plot but do not spend too much time there since you don't want the audience to try to actually read it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AM:  Again there are a lot of graphs in one slide and the audience will have a hard time.  At least show the first set of graphs (# data points) first, help the audience digest those, and then show the others.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7de825919_3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7de825919_3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[Maliha: I chose to focus on this experiment instead of the data errors one. I agree that robustness to data errors needs a lot of assumptions explained and I don’t think I’d be able to cover enough background on it in given time.]</a:t>
            </a:r>
            <a:br>
              <a:rPr lang="en"/>
            </a:br>
            <a:endParaRPr/>
          </a:p>
          <a:p>
            <a:pPr marL="0" lvl="0" indent="0" algn="l" rtl="0">
              <a:spcBef>
                <a:spcPts val="0"/>
              </a:spcBef>
              <a:spcAft>
                <a:spcPts val="0"/>
              </a:spcAft>
              <a:buClr>
                <a:schemeClr val="dk1"/>
              </a:buClr>
              <a:buSzPts val="1100"/>
              <a:buFont typeface="Arial"/>
              <a:buNone/>
            </a:pPr>
            <a:r>
              <a:rPr lang="en">
                <a:solidFill>
                  <a:srgbClr val="1C4587"/>
                </a:solidFill>
              </a:rPr>
              <a:t>Pre- and post-processing happen before and after model training. </a:t>
            </a:r>
            <a:br>
              <a:rPr lang="en">
                <a:solidFill>
                  <a:srgbClr val="1C4587"/>
                </a:solidFill>
              </a:rPr>
            </a:br>
            <a:br>
              <a:rPr lang="en">
                <a:solidFill>
                  <a:srgbClr val="1C4587"/>
                </a:solidFill>
              </a:rPr>
            </a:br>
            <a:r>
              <a:rPr lang="en">
                <a:solidFill>
                  <a:srgbClr val="1C4587"/>
                </a:solidFill>
              </a:rPr>
              <a:t>These approaches are considered model agnostic because they don’t depend on the specific classifier model used. </a:t>
            </a:r>
            <a:br>
              <a:rPr lang="en">
                <a:solidFill>
                  <a:srgbClr val="1C4587"/>
                </a:solidFill>
              </a:rPr>
            </a:br>
            <a:br>
              <a:rPr lang="en">
                <a:solidFill>
                  <a:srgbClr val="1C4587"/>
                </a:solidFill>
              </a:rPr>
            </a:br>
            <a:r>
              <a:rPr lang="en">
                <a:solidFill>
                  <a:srgbClr val="1C4587"/>
                </a:solidFill>
              </a:rPr>
              <a:t>So we decided to test whether the choice of model has any effect on the techniques. We’ll briefly touch on some interesting findings due to limited time.</a:t>
            </a:r>
            <a:br>
              <a:rPr lang="en">
                <a:solidFill>
                  <a:srgbClr val="1C4587"/>
                </a:solidFill>
              </a:rPr>
            </a:br>
            <a:br>
              <a:rPr lang="en">
                <a:solidFill>
                  <a:srgbClr val="1C4587"/>
                </a:solidFill>
              </a:rPr>
            </a:br>
            <a:r>
              <a:rPr lang="en">
                <a:solidFill>
                  <a:srgbClr val="1C4587"/>
                </a:solidFill>
              </a:rPr>
              <a:t>Similar to before, x-axis represents each classifier and y-axis denotes F1-score, a correctness metric. </a:t>
            </a:r>
            <a:br>
              <a:rPr lang="en">
                <a:solidFill>
                  <a:srgbClr val="1C4587"/>
                </a:solidFill>
              </a:rPr>
            </a:br>
            <a:br>
              <a:rPr lang="en">
                <a:solidFill>
                  <a:srgbClr val="1C4587"/>
                </a:solidFill>
              </a:rPr>
            </a:br>
            <a:r>
              <a:rPr lang="en">
                <a:solidFill>
                  <a:srgbClr val="1C4587"/>
                </a:solidFill>
              </a:rPr>
              <a:t>Predictably, we found that post-processing remains unaffected, because it modifies predictions on top of the classifier.</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db233fb92_1_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db233fb92_1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On the other hand, pre-processing has no control over how the repaired data affects a classifier model and can cause varied performance across different techniques.</a:t>
            </a:r>
            <a:br>
              <a:rPr lang="en">
                <a:solidFill>
                  <a:srgbClr val="1C4587"/>
                </a:solidFill>
              </a:rPr>
            </a:br>
            <a:endParaRPr>
              <a:solidFill>
                <a:srgbClr val="1C4587"/>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2db233fb92_1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db233fb92_1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There are many other observations we make from our experiments. For example, we also found that pre- and in-processing approaches can fail to build fair models if the training data has significant amount of errors. Please take a look at our paper for many more interesting insights like this!</a:t>
            </a:r>
            <a:endParaRPr>
              <a:solidFill>
                <a:srgbClr val="1C4587"/>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7d342ae9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7d342ae9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To summarize: Our work is an empirical evaluation of fair classification techniques. To the best of our knowledge, this is the first wide-scale study to conduct such experiments from a DM-centric view.</a:t>
            </a:r>
            <a:endParaRPr>
              <a:solidFill>
                <a:srgbClr val="1C4587"/>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rgbClr val="1C4587"/>
                </a:solidFill>
              </a:rPr>
              <a:t>I’ll finish off with 3 most important lessons that I think will be beneficial. </a:t>
            </a:r>
            <a:endParaRPr>
              <a:solidFill>
                <a:srgbClr val="1C4587"/>
              </a:solidFill>
            </a:endParaRPr>
          </a:p>
          <a:p>
            <a:pPr marL="0" lvl="0" indent="0" algn="l" rtl="0">
              <a:spcBef>
                <a:spcPts val="0"/>
              </a:spcBef>
              <a:spcAft>
                <a:spcPts val="0"/>
              </a:spcAft>
              <a:buClr>
                <a:schemeClr val="dk1"/>
              </a:buClr>
              <a:buSzPts val="1100"/>
              <a:buFont typeface="Arial"/>
              <a:buNone/>
            </a:pP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First, pre-processing techniques of data manipulation are a natural fit for the data management community. But they also present scalability challenges like we observed. This creates a unique opportunity as tackling scalability challenges is a strength of data management research.</a:t>
            </a:r>
            <a:endParaRPr>
              <a:solidFill>
                <a:srgbClr val="1C4587"/>
              </a:solidFill>
            </a:endParaRPr>
          </a:p>
          <a:p>
            <a:pPr marL="0" lvl="0" indent="0" algn="l" rtl="0">
              <a:spcBef>
                <a:spcPts val="0"/>
              </a:spcBef>
              <a:spcAft>
                <a:spcPts val="0"/>
              </a:spcAft>
              <a:buClr>
                <a:schemeClr val="dk1"/>
              </a:buClr>
              <a:buSzPts val="1100"/>
              <a:buFont typeface="Arial"/>
              <a:buNone/>
            </a:pP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Second, we briefly saw that data errors can cause fair models to fail. So there is a good opportunity to integrate fairness concerns into data cleaning methods, which is again a particular strength of data management research. This can give pre-processing an edge in practical settings.</a:t>
            </a:r>
            <a:br>
              <a:rPr lang="en">
                <a:solidFill>
                  <a:srgbClr val="1C4587"/>
                </a:solidFill>
              </a:rPr>
            </a:b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Third, there is a lot of untapped potential for synergy with ML research, to combine the best of both worlds in handling scalability issues, picking the best/optimal downstream model, etc.</a:t>
            </a:r>
            <a:endParaRPr>
              <a:solidFill>
                <a:srgbClr val="1C4587"/>
              </a:solidFill>
            </a:endParaRPr>
          </a:p>
          <a:p>
            <a:pPr marL="0" lvl="0" indent="0" algn="l" rtl="0">
              <a:spcBef>
                <a:spcPts val="0"/>
              </a:spcBef>
              <a:spcAft>
                <a:spcPts val="0"/>
              </a:spcAft>
              <a:buClr>
                <a:schemeClr val="dk1"/>
              </a:buClr>
              <a:buSzPts val="1100"/>
              <a:buFont typeface="Arial"/>
              <a:buNone/>
            </a:pP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With that, I’d like to conclude my talk. I hope you'll read our paper for more in-depth analysis. </a:t>
            </a:r>
            <a:endParaRPr>
              <a:solidFill>
                <a:srgbClr val="1C4587"/>
              </a:solidFill>
            </a:endParaRPr>
          </a:p>
          <a:p>
            <a:pPr marL="0" lvl="0" indent="0" algn="l" rtl="0">
              <a:spcBef>
                <a:spcPts val="0"/>
              </a:spcBef>
              <a:spcAft>
                <a:spcPts val="0"/>
              </a:spcAft>
              <a:buNone/>
            </a:pPr>
            <a:endParaRPr/>
          </a:p>
          <a:p>
            <a:pPr marL="0" lvl="0" indent="0" algn="l" rtl="0">
              <a:spcBef>
                <a:spcPts val="0"/>
              </a:spcBef>
              <a:spcAft>
                <a:spcPts val="0"/>
              </a:spcAft>
              <a:buNone/>
            </a:pPr>
            <a:r>
              <a:rPr lang="en"/>
              <a:t>Do not say anything "Our community", a conference is global and people from different domains will be there. Be specific such as "Data-management community". Although, I don't like the statement. Maybe you mean "Data-management community has more responsibility/scope to contribute to the pre-processing techniques"?</a:t>
            </a:r>
            <a:endParaRPr/>
          </a:p>
          <a:p>
            <a:pPr marL="0" lvl="0" indent="0" algn="l" rtl="0">
              <a:spcBef>
                <a:spcPts val="0"/>
              </a:spcBef>
              <a:spcAft>
                <a:spcPts val="0"/>
              </a:spcAft>
              <a:buNone/>
            </a:pPr>
            <a:r>
              <a:rPr lang="en"/>
              <a:t>The lessons learned here are quite vague and doesn't give much insight. Can you improve it? You can highlight some of the points you mentioned in earlier slides (e.g., post processing is more scalable and stuff like that). Whatever is mentioned in this slide, those are kind of obvious and one doesn't need this massive empirical evaluation to conclude to these points. So try to make it more interesting, and "quantitative", like those can only be gained through this effort of empirical study.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69407080b_0_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69407080b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Classification is one type of ML problem.</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r>
              <a:rPr lang="en">
                <a:solidFill>
                  <a:srgbClr val="1C4587"/>
                </a:solidFill>
              </a:rPr>
              <a:t>Simply put, it is a task of predicting which class or category a datapoint belongs to.</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r>
              <a:rPr lang="en">
                <a:solidFill>
                  <a:srgbClr val="1C4587"/>
                </a:solidFill>
              </a:rPr>
              <a:t>A ML algorithm learns patterns from labeled training data, so that when we feed unlabeled data, it can accurately predict the label for these new datapoints.</a:t>
            </a:r>
            <a:endParaRPr>
              <a:solidFill>
                <a:srgbClr val="1C4587"/>
              </a:solidFill>
            </a:endParaRPr>
          </a:p>
          <a:p>
            <a:pPr marL="0" lvl="0" indent="0" algn="l" rtl="0">
              <a:spcBef>
                <a:spcPts val="0"/>
              </a:spcBef>
              <a:spcAft>
                <a:spcPts val="0"/>
              </a:spcAft>
              <a:buNone/>
            </a:pPr>
            <a:endParaRPr>
              <a:solidFill>
                <a:srgbClr val="1C4587"/>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7d342ae9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7d342ae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Since classification is a data-driven task, it is vulnerable to biases as well.</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For example, the US courts use a tool called COMPAS to predict if a defendant is likely to commit another crime in future. </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An investigation in 2016 revealed that COMPAS is racially biased-</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a black defendant is twice more likely to be labeled “high-risk” even though they are actually not.</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And unfortunately, COMPAS is just one of many reported incidents of classifier biases.</a:t>
            </a:r>
            <a:br>
              <a:rPr lang="en">
                <a:solidFill>
                  <a:srgbClr val="1C4587"/>
                </a:solidFill>
              </a:rPr>
            </a:br>
            <a:endParaRPr>
              <a:solidFill>
                <a:srgbClr val="1C4587"/>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7de825919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7de82591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These issues of classifier discrimination sparked a lot of interdisciplinary research in developing “fair” classifiers- classifiers that recognise and behave fairly.</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rgbClr val="1C4587"/>
                </a:solidFill>
              </a:rPr>
              <a:t>But this also presented two new challenges.</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First,  how do we choose an appropriate definition of fairness?</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And second, what techniques should we use to include our chosen definition into a classifier?</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000"/>
              <a:t>Anna: This slide needs improvement. The title and the two bullet points are not super in sync. Also, try to make it a bit more visual. Are you talking about "challenges" here? You can go with "There are two challenges to ensure fairness, the first is to decide on an appropriate fairness notions... there are many existing... one needs to carefully choose which one is appropriate... and the second challenge is to incorporate that fairness notion into a classifier to enforce fairness ...." I would make the visuals to reflect "Challenges" and two boxes, appearing one after another.</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7de825919_3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7de825919_3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C4587"/>
                </a:solidFill>
              </a:rPr>
              <a:t>So let’s discuss more about the first challenge, which is choosing the right definition of fairness</a:t>
            </a:r>
            <a:endParaRPr>
              <a:solidFill>
                <a:srgbClr val="1C4587"/>
              </a:solidFill>
            </a:endParaRPr>
          </a:p>
          <a:p>
            <a:pPr marL="0" lvl="0" indent="0" algn="l" rtl="0">
              <a:spcBef>
                <a:spcPts val="0"/>
              </a:spcBef>
              <a:spcAft>
                <a:spcPts val="0"/>
              </a:spcAft>
              <a:buNone/>
            </a:pPr>
            <a:endParaRPr/>
          </a:p>
          <a:p>
            <a:pPr marL="0" lvl="0" indent="0" algn="l" rtl="0">
              <a:spcBef>
                <a:spcPts val="0"/>
              </a:spcBef>
              <a:spcAft>
                <a:spcPts val="0"/>
              </a:spcAft>
              <a:buNone/>
            </a:pPr>
            <a:r>
              <a:rPr lang="en"/>
              <a:t>Anna: I am not sure if the title is fully correct. I would rephrase it something like Which fairness notion should we pick? This doesn't seem super catchy, but I'd go along this line, since we are not here to define fairness, rather help people choose the right definition of fairness among a bunch of different fairness notions.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7de825919_3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7de825919_3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Why is it difficult to choose the right notion of fairness? </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Let’s see that with an example..</a:t>
            </a:r>
            <a:br>
              <a:rPr lang="en">
                <a:solidFill>
                  <a:srgbClr val="1C4587"/>
                </a:solidFill>
              </a:rPr>
            </a:b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Let’s say Ava and Leo are twins with similar qualifications, and they applied to the same job.</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Consider that we want to ensure all gender groups are treated fairly, so we hire each gender in equal proportions.</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SInce there are only 3 qualified males, we hire everyone including Leo</a:t>
            </a:r>
            <a:br>
              <a:rPr lang="en">
                <a:solidFill>
                  <a:srgbClr val="1C4587"/>
                </a:solidFill>
              </a:rPr>
            </a:br>
            <a:r>
              <a:rPr lang="en">
                <a:solidFill>
                  <a:srgbClr val="1C4587"/>
                </a:solidFill>
              </a:rPr>
              <a:t>But… Ava is rejected because other females candidates are more qualified than her and we cannot hire more than 3 to keep gender balance  </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So even though Ava and Leo are similar, they are treated differently..</a:t>
            </a:r>
            <a:br>
              <a:rPr lang="en">
                <a:solidFill>
                  <a:srgbClr val="1C4587"/>
                </a:solidFill>
              </a:rPr>
            </a:b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On the other hand, we can choose individual-level fairness and only care about similar individuals being similarly.</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So Ava and Leo both get hired, along with others, but now equal gender representation is lost. So males as a group are under-represented.</a:t>
            </a:r>
            <a:endParaRPr>
              <a:solidFill>
                <a:srgbClr val="1C4587"/>
              </a:solidFill>
            </a:endParaRPr>
          </a:p>
          <a:p>
            <a:pPr marL="0" lvl="0" indent="0" algn="l" rtl="0">
              <a:spcBef>
                <a:spcPts val="0"/>
              </a:spcBef>
              <a:spcAft>
                <a:spcPts val="0"/>
              </a:spcAft>
              <a:buClr>
                <a:schemeClr val="dk1"/>
              </a:buClr>
              <a:buSzPts val="1100"/>
              <a:buFont typeface="Arial"/>
              <a:buNone/>
            </a:pP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This shows us that fairness can be defined from many angles, and they offer different guarantee.</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r>
              <a:rPr lang="en"/>
              <a:t>[Anna: This needs to be elaborated more. Say that, suppose we want to ensure group fairness, that is, equal number of candidates are hired from each gender group. So if we want to hire 6, we will pick 3 male and 3 female, Ava stands 4th in terms of qualification among female, so this will result in Ava being rejected because there are three other female candidates more qualified than Ava. In contrast, Leo is the 3rd most qualified male, but combined, 7th (make it such that it makes sense). So Leo will be hired but not Ava… Overall, make it very concrete and spell the situation out to make it crystal clear. Don’t make it vague.]</a:t>
            </a:r>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endParaRPr sz="1000"/>
          </a:p>
          <a:p>
            <a:pPr marL="0" lvl="0" indent="0" algn="l" rtl="0">
              <a:spcBef>
                <a:spcPts val="0"/>
              </a:spcBef>
              <a:spcAft>
                <a:spcPts val="0"/>
              </a:spcAft>
              <a:buNone/>
            </a:pPr>
            <a:r>
              <a:rPr lang="en" sz="1000"/>
              <a:t>Anna: Very much agree on Alexandra on this. This is a super interesting slide that would motivate people to understand why different notions of fairness is important. Give a tangible example, use names say mona and arash are twins with identical properties, but because mona is female, to ensure demographic parity, she might be treated differently than arash although they are identical... something like that.</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AM: It would be really nice to focus this slide on an example.  Give a simple intuitive (informal) definition of fairness (e.g., statistical parity), and then contrast it with another (e.g., individual fairness).  Note that one is not clearly superior than the other, they just offer different perspectives.  (it is not simply a matter of subjectivity, like which definition each person prefers).</a:t>
            </a: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6fa0b06c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6fa0b06c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Because fairness is so multidimensional in nature, there have been many many different definitions proposed in literature.</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which makes it very hard to actually pick the right one without a systematic comparison</a:t>
            </a:r>
            <a:endParaRPr>
              <a:solidFill>
                <a:srgbClr val="1C4587"/>
              </a:solidFill>
            </a:endParaRPr>
          </a:p>
          <a:p>
            <a:pPr marL="0" lvl="0" indent="0" algn="l" rtl="0">
              <a:spcBef>
                <a:spcPts val="0"/>
              </a:spcBef>
              <a:spcAft>
                <a:spcPts val="0"/>
              </a:spcAft>
              <a:buClr>
                <a:schemeClr val="dk1"/>
              </a:buClr>
              <a:buSzPts val="1100"/>
              <a:buFont typeface="Arial"/>
              <a:buNone/>
            </a:pP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This brings us to the first contribution of our work: </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we propose an informative categorization of fairness notions to easily compare among them</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r>
              <a:rPr lang="en"/>
              <a:t>I would bring up your fairness table here, not to go over it right now, but just to show the audience that a LARGE number of fairness notions exist and it is a CHALLENGE to pick the right one. Or maybe show a word cloud of different fairness notions to "overwhelm" the audience that there are too many and we DO NEED proper categorization and systematic analysis over these notions.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7de825919_3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7de825919_3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C4587"/>
                </a:solidFill>
              </a:rPr>
              <a:t>On the left is an example from our categorization of existing notions</a:t>
            </a: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Due to time constraints, I’ll just discuss one aspect of it</a:t>
            </a:r>
            <a:endParaRPr>
              <a:solidFill>
                <a:srgbClr val="1C4587"/>
              </a:solidFill>
            </a:endParaRPr>
          </a:p>
          <a:p>
            <a:pPr marL="0" lvl="0" indent="0" algn="l" rtl="0">
              <a:spcBef>
                <a:spcPts val="0"/>
              </a:spcBef>
              <a:spcAft>
                <a:spcPts val="0"/>
              </a:spcAft>
              <a:buClr>
                <a:schemeClr val="dk1"/>
              </a:buClr>
              <a:buSzPts val="1100"/>
              <a:buFont typeface="Arial"/>
              <a:buNone/>
            </a:pP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Our categorization makes it easy to compare many practical concerns.</a:t>
            </a:r>
            <a:br>
              <a:rPr lang="en">
                <a:solidFill>
                  <a:srgbClr val="1C4587"/>
                </a:solidFill>
              </a:rPr>
            </a:br>
            <a:r>
              <a:rPr lang="en">
                <a:solidFill>
                  <a:srgbClr val="1C4587"/>
                </a:solidFill>
              </a:rPr>
              <a:t>For example: what level of granularity do we care about in our target population?</a:t>
            </a:r>
            <a:endParaRPr>
              <a:solidFill>
                <a:srgbClr val="1C4587"/>
              </a:solidFill>
            </a:endParaRPr>
          </a:p>
          <a:p>
            <a:pPr marL="0" lvl="0" indent="0" algn="l" rtl="0">
              <a:spcBef>
                <a:spcPts val="0"/>
              </a:spcBef>
              <a:spcAft>
                <a:spcPts val="0"/>
              </a:spcAft>
              <a:buClr>
                <a:schemeClr val="dk1"/>
              </a:buClr>
              <a:buSzPts val="1100"/>
              <a:buFont typeface="Arial"/>
              <a:buNone/>
            </a:pP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Do we want to ensure a group is collectively treated fairly? Like males and females in our previous example.</a:t>
            </a:r>
            <a:br>
              <a:rPr lang="en">
                <a:solidFill>
                  <a:srgbClr val="1C4587"/>
                </a:solidFill>
              </a:rPr>
            </a:br>
            <a:r>
              <a:rPr lang="en">
                <a:solidFill>
                  <a:srgbClr val="1C4587"/>
                </a:solidFill>
              </a:rPr>
              <a:t>Or, do we care about what outcome each individual gets and ignore their group? Like Ava and Leo.</a:t>
            </a:r>
            <a:endParaRPr>
              <a:solidFill>
                <a:srgbClr val="1C4587"/>
              </a:solidFill>
            </a:endParaRPr>
          </a:p>
          <a:p>
            <a:pPr marL="0" lvl="0" indent="0" algn="l" rtl="0">
              <a:spcBef>
                <a:spcPts val="0"/>
              </a:spcBef>
              <a:spcAft>
                <a:spcPts val="0"/>
              </a:spcAft>
              <a:buClr>
                <a:schemeClr val="dk1"/>
              </a:buClr>
              <a:buSzPts val="1100"/>
              <a:buFont typeface="Arial"/>
              <a:buNone/>
            </a:pPr>
            <a:endParaRPr>
              <a:solidFill>
                <a:srgbClr val="1C4587"/>
              </a:solidFill>
            </a:endParaRPr>
          </a:p>
          <a:p>
            <a:pPr marL="0" lvl="0" indent="0" algn="l" rtl="0">
              <a:spcBef>
                <a:spcPts val="0"/>
              </a:spcBef>
              <a:spcAft>
                <a:spcPts val="0"/>
              </a:spcAft>
              <a:buClr>
                <a:schemeClr val="dk1"/>
              </a:buClr>
              <a:buSzPts val="1100"/>
              <a:buFont typeface="Arial"/>
              <a:buNone/>
            </a:pPr>
            <a:r>
              <a:rPr lang="en">
                <a:solidFill>
                  <a:srgbClr val="1C4587"/>
                </a:solidFill>
              </a:rPr>
              <a:t>And there are many more practical questions like this that we can help answer. Please look at our paper for more details!</a:t>
            </a:r>
            <a:endParaRPr>
              <a:solidFill>
                <a:srgbClr val="1C4587"/>
              </a:solidFill>
            </a:endParaRPr>
          </a:p>
          <a:p>
            <a:pPr marL="0" lvl="0" indent="0" algn="l" rtl="0">
              <a:spcBef>
                <a:spcPts val="0"/>
              </a:spcBef>
              <a:spcAft>
                <a:spcPts val="0"/>
              </a:spcAft>
              <a:buNone/>
            </a:pPr>
            <a:endParaRPr>
              <a:solidFill>
                <a:srgbClr val="1C4587"/>
              </a:solidFill>
            </a:endParaRPr>
          </a:p>
          <a:p>
            <a:pPr marL="0" lvl="0" indent="0" algn="l" rtl="0">
              <a:spcBef>
                <a:spcPts val="0"/>
              </a:spcBef>
              <a:spcAft>
                <a:spcPts val="0"/>
              </a:spcAft>
              <a:buNone/>
            </a:pPr>
            <a:endParaRPr/>
          </a:p>
          <a:p>
            <a:pPr marL="0" lvl="0" indent="0" algn="l" rtl="0">
              <a:spcBef>
                <a:spcPts val="0"/>
              </a:spcBef>
              <a:spcAft>
                <a:spcPts val="0"/>
              </a:spcAft>
              <a:buNone/>
            </a:pPr>
            <a:r>
              <a:rPr lang="en"/>
              <a:t>Anna: I would perhaps bring the figure from the paper and draw overlaying boxes on top of it to make the points here. You can use color coding to show classification across different dimensions. And also, as Alexandra pointed out, make it clear that it is our contribution.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23.gif"/><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gif"/><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534625" y="1405975"/>
            <a:ext cx="8133600" cy="1041600"/>
          </a:xfrm>
          <a:prstGeom prst="rect">
            <a:avLst/>
          </a:prstGeom>
        </p:spPr>
        <p:txBody>
          <a:bodyPr spcFirstLastPara="1" wrap="square" lIns="91425" tIns="91425" rIns="91425" bIns="91425" anchor="t" anchorCtr="0">
            <a:noAutofit/>
          </a:bodyPr>
          <a:lstStyle/>
          <a:p>
            <a:pPr marL="0" lvl="0" indent="0" algn="ctr" rtl="0">
              <a:lnSpc>
                <a:spcPct val="115000"/>
              </a:lnSpc>
              <a:spcBef>
                <a:spcPts val="2400"/>
              </a:spcBef>
              <a:spcAft>
                <a:spcPts val="0"/>
              </a:spcAft>
              <a:buSzPts val="990"/>
              <a:buNone/>
            </a:pPr>
            <a:r>
              <a:rPr lang="en" sz="2170">
                <a:solidFill>
                  <a:srgbClr val="000000"/>
                </a:solidFill>
                <a:latin typeface="Arial"/>
                <a:ea typeface="Arial"/>
                <a:cs typeface="Arial"/>
                <a:sym typeface="Arial"/>
              </a:rPr>
              <a:t>Through the Data Management Lens: </a:t>
            </a:r>
            <a:br>
              <a:rPr lang="en" sz="2170">
                <a:solidFill>
                  <a:srgbClr val="000000"/>
                </a:solidFill>
                <a:latin typeface="Arial"/>
                <a:ea typeface="Arial"/>
                <a:cs typeface="Arial"/>
                <a:sym typeface="Arial"/>
              </a:rPr>
            </a:br>
            <a:r>
              <a:rPr lang="en" sz="2170">
                <a:solidFill>
                  <a:srgbClr val="000000"/>
                </a:solidFill>
                <a:latin typeface="Arial"/>
                <a:ea typeface="Arial"/>
                <a:cs typeface="Arial"/>
                <a:sym typeface="Arial"/>
              </a:rPr>
              <a:t>Experimental Analysis and Evaluation of Fair Classification</a:t>
            </a:r>
            <a:endParaRPr sz="2170">
              <a:solidFill>
                <a:srgbClr val="000000"/>
              </a:solidFill>
              <a:latin typeface="Arial"/>
              <a:ea typeface="Arial"/>
              <a:cs typeface="Arial"/>
              <a:sym typeface="Arial"/>
            </a:endParaRPr>
          </a:p>
          <a:p>
            <a:pPr marL="0" lvl="0" indent="0" algn="l" rtl="0">
              <a:spcBef>
                <a:spcPts val="600"/>
              </a:spcBef>
              <a:spcAft>
                <a:spcPts val="0"/>
              </a:spcAft>
              <a:buSzPts val="990"/>
              <a:buNone/>
            </a:pPr>
            <a:endParaRPr sz="3780"/>
          </a:p>
        </p:txBody>
      </p:sp>
      <p:sp>
        <p:nvSpPr>
          <p:cNvPr id="87" name="Google Shape;87;p13"/>
          <p:cNvSpPr txBox="1">
            <a:spLocks noGrp="1"/>
          </p:cNvSpPr>
          <p:nvPr>
            <p:ph type="subTitle" idx="1"/>
          </p:nvPr>
        </p:nvSpPr>
        <p:spPr>
          <a:xfrm>
            <a:off x="757375" y="2557113"/>
            <a:ext cx="7688100" cy="1266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Maliha T Islam¹	Anna Fariha²	Alexandra Meliou¹	Babak Salimi³</a:t>
            </a:r>
            <a:endParaRPr dirty="0"/>
          </a:p>
          <a:p>
            <a:pPr marL="0" lvl="0" indent="0" algn="ctr" rtl="0">
              <a:spcBef>
                <a:spcPts val="0"/>
              </a:spcBef>
              <a:spcAft>
                <a:spcPts val="0"/>
              </a:spcAft>
              <a:buNone/>
            </a:pPr>
            <a:endParaRPr dirty="0"/>
          </a:p>
        </p:txBody>
      </p:sp>
      <p:sp>
        <p:nvSpPr>
          <p:cNvPr id="88" name="Google Shape;88;p13"/>
          <p:cNvSpPr txBox="1"/>
          <p:nvPr/>
        </p:nvSpPr>
        <p:spPr>
          <a:xfrm>
            <a:off x="2551500" y="3020825"/>
            <a:ext cx="4041000" cy="1048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300"/>
              </a:spcAft>
              <a:buNone/>
            </a:pPr>
            <a:r>
              <a:rPr lang="en" sz="1600">
                <a:solidFill>
                  <a:schemeClr val="accent1"/>
                </a:solidFill>
                <a:latin typeface="Lato"/>
                <a:ea typeface="Lato"/>
                <a:cs typeface="Lato"/>
                <a:sym typeface="Lato"/>
              </a:rPr>
              <a:t>¹</a:t>
            </a:r>
            <a:r>
              <a:rPr lang="en" sz="1700">
                <a:solidFill>
                  <a:schemeClr val="accent1"/>
                </a:solidFill>
              </a:rPr>
              <a:t>University of Massachusetts Amherst</a:t>
            </a:r>
            <a:br>
              <a:rPr lang="en" sz="1700">
                <a:solidFill>
                  <a:schemeClr val="accent1"/>
                </a:solidFill>
              </a:rPr>
            </a:br>
            <a:r>
              <a:rPr lang="en" sz="1600">
                <a:solidFill>
                  <a:schemeClr val="accent1"/>
                </a:solidFill>
                <a:latin typeface="Lato"/>
                <a:ea typeface="Lato"/>
                <a:cs typeface="Lato"/>
                <a:sym typeface="Lato"/>
              </a:rPr>
              <a:t>²</a:t>
            </a:r>
            <a:r>
              <a:rPr lang="en" sz="1700">
                <a:solidFill>
                  <a:schemeClr val="accent1"/>
                </a:solidFill>
              </a:rPr>
              <a:t>Microsoft</a:t>
            </a:r>
            <a:br>
              <a:rPr lang="en" sz="1700">
                <a:solidFill>
                  <a:schemeClr val="accent1"/>
                </a:solidFill>
              </a:rPr>
            </a:br>
            <a:r>
              <a:rPr lang="en" sz="1600">
                <a:solidFill>
                  <a:schemeClr val="accent1"/>
                </a:solidFill>
                <a:latin typeface="Lato"/>
                <a:ea typeface="Lato"/>
                <a:cs typeface="Lato"/>
                <a:sym typeface="Lato"/>
              </a:rPr>
              <a:t>³</a:t>
            </a:r>
            <a:r>
              <a:rPr lang="en" sz="1700">
                <a:solidFill>
                  <a:schemeClr val="accent1"/>
                </a:solidFill>
              </a:rPr>
              <a:t>University of California, San Diego</a:t>
            </a:r>
            <a:endParaRPr sz="1700">
              <a:latin typeface="Lato"/>
              <a:ea typeface="Lato"/>
              <a:cs typeface="Lato"/>
              <a:sym typeface="Lato"/>
            </a:endParaRPr>
          </a:p>
        </p:txBody>
      </p:sp>
      <p:pic>
        <p:nvPicPr>
          <p:cNvPr id="89" name="Google Shape;89;p13"/>
          <p:cNvPicPr preferRelativeResize="0"/>
          <p:nvPr/>
        </p:nvPicPr>
        <p:blipFill rotWithShape="1">
          <a:blip r:embed="rId3">
            <a:alphaModFix/>
          </a:blip>
          <a:srcRect l="357" r="367"/>
          <a:stretch/>
        </p:blipFill>
        <p:spPr>
          <a:xfrm>
            <a:off x="2929325" y="4221975"/>
            <a:ext cx="753375" cy="758874"/>
          </a:xfrm>
          <a:prstGeom prst="rect">
            <a:avLst/>
          </a:prstGeom>
          <a:noFill/>
          <a:ln>
            <a:noFill/>
          </a:ln>
        </p:spPr>
      </p:pic>
      <p:pic>
        <p:nvPicPr>
          <p:cNvPr id="90" name="Google Shape;90;p13"/>
          <p:cNvPicPr preferRelativeResize="0"/>
          <p:nvPr/>
        </p:nvPicPr>
        <p:blipFill>
          <a:blip r:embed="rId4">
            <a:alphaModFix/>
          </a:blip>
          <a:stretch>
            <a:fillRect/>
          </a:stretch>
        </p:blipFill>
        <p:spPr>
          <a:xfrm>
            <a:off x="5472000" y="4224725"/>
            <a:ext cx="753375" cy="753375"/>
          </a:xfrm>
          <a:prstGeom prst="rect">
            <a:avLst/>
          </a:prstGeom>
          <a:noFill/>
          <a:ln>
            <a:noFill/>
          </a:ln>
        </p:spPr>
      </p:pic>
      <p:pic>
        <p:nvPicPr>
          <p:cNvPr id="91" name="Google Shape;91;p13"/>
          <p:cNvPicPr preferRelativeResize="0"/>
          <p:nvPr/>
        </p:nvPicPr>
        <p:blipFill rotWithShape="1">
          <a:blip r:embed="rId5">
            <a:alphaModFix/>
          </a:blip>
          <a:srcRect l="35970" t="31240" r="35517" b="30937"/>
          <a:stretch/>
        </p:blipFill>
        <p:spPr>
          <a:xfrm>
            <a:off x="4262040" y="4287728"/>
            <a:ext cx="630625" cy="62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body" idx="1"/>
          </p:nvPr>
        </p:nvSpPr>
        <p:spPr>
          <a:xfrm>
            <a:off x="-48600" y="479075"/>
            <a:ext cx="9192600" cy="4664400"/>
          </a:xfrm>
          <a:prstGeom prst="rect">
            <a:avLst/>
          </a:prstGeom>
          <a:solidFill>
            <a:schemeClr val="lt2"/>
          </a:solidFill>
        </p:spPr>
        <p:txBody>
          <a:bodyPr spcFirstLastPara="1" wrap="square" lIns="91425" tIns="91425" rIns="91425" bIns="91425" anchor="t" anchorCtr="0">
            <a:normAutofit/>
          </a:bodyPr>
          <a:lstStyle/>
          <a:p>
            <a:pPr marL="0" lvl="0" indent="0" algn="ctr" rtl="0">
              <a:spcBef>
                <a:spcPts val="0"/>
              </a:spcBef>
              <a:spcAft>
                <a:spcPts val="0"/>
              </a:spcAft>
              <a:buNone/>
            </a:pPr>
            <a:endParaRPr sz="3000" b="1">
              <a:solidFill>
                <a:srgbClr val="1C4587"/>
              </a:solidFill>
              <a:latin typeface="Raleway"/>
              <a:ea typeface="Raleway"/>
              <a:cs typeface="Raleway"/>
              <a:sym typeface="Raleway"/>
            </a:endParaRPr>
          </a:p>
          <a:p>
            <a:pPr marL="0" lvl="0" indent="0" algn="ctr" rtl="0">
              <a:spcBef>
                <a:spcPts val="1200"/>
              </a:spcBef>
              <a:spcAft>
                <a:spcPts val="0"/>
              </a:spcAft>
              <a:buNone/>
            </a:pPr>
            <a:endParaRPr sz="3000" b="1">
              <a:solidFill>
                <a:srgbClr val="1C4587"/>
              </a:solidFill>
              <a:latin typeface="Raleway"/>
              <a:ea typeface="Raleway"/>
              <a:cs typeface="Raleway"/>
              <a:sym typeface="Raleway"/>
            </a:endParaRPr>
          </a:p>
          <a:p>
            <a:pPr marL="457200" lvl="0" indent="0" algn="ctr" rtl="0">
              <a:lnSpc>
                <a:spcPct val="100000"/>
              </a:lnSpc>
              <a:spcBef>
                <a:spcPts val="1200"/>
              </a:spcBef>
              <a:spcAft>
                <a:spcPts val="0"/>
              </a:spcAft>
              <a:buNone/>
            </a:pPr>
            <a:r>
              <a:rPr lang="en" sz="3000" b="1">
                <a:solidFill>
                  <a:srgbClr val="1C4587"/>
                </a:solidFill>
                <a:latin typeface="Raleway"/>
                <a:ea typeface="Raleway"/>
                <a:cs typeface="Raleway"/>
                <a:sym typeface="Raleway"/>
              </a:rPr>
              <a:t>Which technique should one use to </a:t>
            </a:r>
            <a:endParaRPr sz="3000" b="1">
              <a:solidFill>
                <a:srgbClr val="1C4587"/>
              </a:solidFill>
              <a:latin typeface="Raleway"/>
              <a:ea typeface="Raleway"/>
              <a:cs typeface="Raleway"/>
              <a:sym typeface="Raleway"/>
            </a:endParaRPr>
          </a:p>
          <a:p>
            <a:pPr marL="457200" lvl="0" indent="0" algn="ctr" rtl="0">
              <a:lnSpc>
                <a:spcPct val="100000"/>
              </a:lnSpc>
              <a:spcBef>
                <a:spcPts val="0"/>
              </a:spcBef>
              <a:spcAft>
                <a:spcPts val="0"/>
              </a:spcAft>
              <a:buNone/>
            </a:pPr>
            <a:r>
              <a:rPr lang="en" sz="3000" b="1">
                <a:solidFill>
                  <a:srgbClr val="1C4587"/>
                </a:solidFill>
                <a:latin typeface="Raleway"/>
                <a:ea typeface="Raleway"/>
                <a:cs typeface="Raleway"/>
                <a:sym typeface="Raleway"/>
              </a:rPr>
              <a:t>incorporate fairness within a classifier?</a:t>
            </a:r>
            <a:r>
              <a:rPr lang="en" sz="3000">
                <a:solidFill>
                  <a:srgbClr val="1C4587"/>
                </a:solidFill>
                <a:latin typeface="Raleway"/>
                <a:ea typeface="Raleway"/>
                <a:cs typeface="Raleway"/>
                <a:sym typeface="Raleway"/>
              </a:rPr>
              <a:t> </a:t>
            </a:r>
            <a:endParaRPr sz="3000" b="1">
              <a:solidFill>
                <a:srgbClr val="1C4587"/>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3"/>
          <p:cNvPicPr preferRelativeResize="0"/>
          <p:nvPr/>
        </p:nvPicPr>
        <p:blipFill>
          <a:blip r:embed="rId3">
            <a:alphaModFix/>
          </a:blip>
          <a:stretch>
            <a:fillRect/>
          </a:stretch>
        </p:blipFill>
        <p:spPr>
          <a:xfrm rot="-5400000">
            <a:off x="738676" y="3224800"/>
            <a:ext cx="3037824" cy="333375"/>
          </a:xfrm>
          <a:prstGeom prst="rect">
            <a:avLst/>
          </a:prstGeom>
          <a:noFill/>
          <a:ln>
            <a:noFill/>
          </a:ln>
        </p:spPr>
      </p:pic>
      <p:sp>
        <p:nvSpPr>
          <p:cNvPr id="199" name="Google Shape;199;p23"/>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Fair classification approaches can vary across two dimensions</a:t>
            </a:r>
            <a:endParaRPr sz="1500">
              <a:solidFill>
                <a:srgbClr val="1C4587"/>
              </a:solidFill>
            </a:endParaRPr>
          </a:p>
        </p:txBody>
      </p:sp>
      <p:sp>
        <p:nvSpPr>
          <p:cNvPr id="200" name="Google Shape;200;p23"/>
          <p:cNvSpPr txBox="1"/>
          <p:nvPr/>
        </p:nvSpPr>
        <p:spPr>
          <a:xfrm>
            <a:off x="5977850" y="4455350"/>
            <a:ext cx="1689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Fairness notion</a:t>
            </a:r>
            <a:endParaRPr sz="1200">
              <a:latin typeface="Lato"/>
              <a:ea typeface="Lato"/>
              <a:cs typeface="Lato"/>
              <a:sym typeface="Lato"/>
            </a:endParaRPr>
          </a:p>
        </p:txBody>
      </p:sp>
      <p:sp>
        <p:nvSpPr>
          <p:cNvPr id="201" name="Google Shape;201;p23"/>
          <p:cNvSpPr txBox="1"/>
          <p:nvPr/>
        </p:nvSpPr>
        <p:spPr>
          <a:xfrm>
            <a:off x="1526400" y="1503275"/>
            <a:ext cx="1689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Stage of ML pipeline</a:t>
            </a:r>
            <a:endParaRPr sz="1200">
              <a:latin typeface="Lato"/>
              <a:ea typeface="Lato"/>
              <a:cs typeface="Lato"/>
              <a:sym typeface="Lato"/>
            </a:endParaRPr>
          </a:p>
        </p:txBody>
      </p:sp>
      <p:sp>
        <p:nvSpPr>
          <p:cNvPr id="202" name="Google Shape;202;p23"/>
          <p:cNvSpPr/>
          <p:nvPr/>
        </p:nvSpPr>
        <p:spPr>
          <a:xfrm rot="5400000">
            <a:off x="5809725" y="4619900"/>
            <a:ext cx="149100" cy="71100"/>
          </a:xfrm>
          <a:prstGeom prst="triangl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 name="Google Shape;203;p23"/>
          <p:cNvPicPr preferRelativeResize="0"/>
          <p:nvPr/>
        </p:nvPicPr>
        <p:blipFill>
          <a:blip r:embed="rId4">
            <a:alphaModFix/>
          </a:blip>
          <a:stretch>
            <a:fillRect/>
          </a:stretch>
        </p:blipFill>
        <p:spPr>
          <a:xfrm>
            <a:off x="1464425" y="2095875"/>
            <a:ext cx="781300" cy="2518225"/>
          </a:xfrm>
          <a:prstGeom prst="rect">
            <a:avLst/>
          </a:prstGeom>
          <a:noFill/>
          <a:ln>
            <a:noFill/>
          </a:ln>
        </p:spPr>
      </p:pic>
      <p:pic>
        <p:nvPicPr>
          <p:cNvPr id="204" name="Google Shape;204;p23"/>
          <p:cNvPicPr preferRelativeResize="0"/>
          <p:nvPr/>
        </p:nvPicPr>
        <p:blipFill>
          <a:blip r:embed="rId5">
            <a:alphaModFix/>
          </a:blip>
          <a:stretch>
            <a:fillRect/>
          </a:stretch>
        </p:blipFill>
        <p:spPr>
          <a:xfrm>
            <a:off x="2495650" y="4666075"/>
            <a:ext cx="3259875" cy="410700"/>
          </a:xfrm>
          <a:prstGeom prst="rect">
            <a:avLst/>
          </a:prstGeom>
          <a:noFill/>
          <a:ln>
            <a:noFill/>
          </a:ln>
        </p:spPr>
      </p:pic>
      <p:cxnSp>
        <p:nvCxnSpPr>
          <p:cNvPr id="205" name="Google Shape;205;p23"/>
          <p:cNvCxnSpPr/>
          <p:nvPr/>
        </p:nvCxnSpPr>
        <p:spPr>
          <a:xfrm>
            <a:off x="2111675" y="4659750"/>
            <a:ext cx="3737100" cy="6300"/>
          </a:xfrm>
          <a:prstGeom prst="straightConnector1">
            <a:avLst/>
          </a:prstGeom>
          <a:noFill/>
          <a:ln w="19050" cap="flat" cmpd="sng">
            <a:solidFill>
              <a:schemeClr val="dk2"/>
            </a:solidFill>
            <a:prstDash val="solid"/>
            <a:round/>
            <a:headEnd type="none" w="med" len="med"/>
            <a:tailEnd type="none" w="med" len="med"/>
          </a:ln>
        </p:spPr>
      </p:cxnSp>
      <p:sp>
        <p:nvSpPr>
          <p:cNvPr id="206" name="Google Shape;206;p23"/>
          <p:cNvSpPr txBox="1"/>
          <p:nvPr/>
        </p:nvSpPr>
        <p:spPr>
          <a:xfrm>
            <a:off x="1770100" y="4158175"/>
            <a:ext cx="2079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274E13"/>
                </a:solidFill>
                <a:latin typeface="Lato"/>
                <a:ea typeface="Lato"/>
                <a:cs typeface="Lato"/>
                <a:sym typeface="Lato"/>
              </a:rPr>
              <a:t>Reweighing (Kamiran et al.)</a:t>
            </a:r>
            <a:endParaRPr sz="700">
              <a:solidFill>
                <a:srgbClr val="274E13"/>
              </a:solidFill>
              <a:latin typeface="Lato"/>
              <a:ea typeface="Lato"/>
              <a:cs typeface="Lato"/>
              <a:sym typeface="Lato"/>
            </a:endParaRPr>
          </a:p>
          <a:p>
            <a:pPr marL="0" lvl="0" indent="0" algn="ctr" rtl="0">
              <a:spcBef>
                <a:spcPts val="0"/>
              </a:spcBef>
              <a:spcAft>
                <a:spcPts val="0"/>
              </a:spcAft>
              <a:buNone/>
            </a:pPr>
            <a:r>
              <a:rPr lang="en" sz="700">
                <a:solidFill>
                  <a:srgbClr val="274E13"/>
                </a:solidFill>
                <a:latin typeface="Lato"/>
                <a:ea typeface="Lato"/>
                <a:cs typeface="Lato"/>
                <a:sym typeface="Lato"/>
              </a:rPr>
              <a:t>Optimized pre-</a:t>
            </a:r>
            <a:endParaRPr sz="700">
              <a:solidFill>
                <a:srgbClr val="274E13"/>
              </a:solidFill>
              <a:latin typeface="Lato"/>
              <a:ea typeface="Lato"/>
              <a:cs typeface="Lato"/>
              <a:sym typeface="Lato"/>
            </a:endParaRPr>
          </a:p>
          <a:p>
            <a:pPr marL="0" lvl="0" indent="0" algn="ctr" rtl="0">
              <a:spcBef>
                <a:spcPts val="0"/>
              </a:spcBef>
              <a:spcAft>
                <a:spcPts val="0"/>
              </a:spcAft>
              <a:buNone/>
            </a:pPr>
            <a:r>
              <a:rPr lang="en" sz="700">
                <a:solidFill>
                  <a:srgbClr val="274E13"/>
                </a:solidFill>
                <a:latin typeface="Lato"/>
                <a:ea typeface="Lato"/>
                <a:cs typeface="Lato"/>
                <a:sym typeface="Lato"/>
              </a:rPr>
              <a:t>processing (Calmon et al.)</a:t>
            </a:r>
            <a:endParaRPr sz="700">
              <a:solidFill>
                <a:srgbClr val="274E13"/>
              </a:solidFill>
              <a:latin typeface="Lato"/>
              <a:ea typeface="Lato"/>
              <a:cs typeface="Lato"/>
              <a:sym typeface="Lato"/>
            </a:endParaRPr>
          </a:p>
        </p:txBody>
      </p:sp>
      <p:sp>
        <p:nvSpPr>
          <p:cNvPr id="207" name="Google Shape;207;p23"/>
          <p:cNvSpPr txBox="1"/>
          <p:nvPr/>
        </p:nvSpPr>
        <p:spPr>
          <a:xfrm>
            <a:off x="1728250" y="3047200"/>
            <a:ext cx="2079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5B0F00"/>
                </a:solidFill>
                <a:latin typeface="Lato"/>
                <a:ea typeface="Lato"/>
                <a:cs typeface="Lato"/>
                <a:sym typeface="Lato"/>
              </a:rPr>
              <a:t>Fairness- </a:t>
            </a:r>
            <a:endParaRPr sz="700">
              <a:solidFill>
                <a:srgbClr val="5B0F00"/>
              </a:solidFill>
              <a:latin typeface="Lato"/>
              <a:ea typeface="Lato"/>
              <a:cs typeface="Lato"/>
              <a:sym typeface="Lato"/>
            </a:endParaRPr>
          </a:p>
          <a:p>
            <a:pPr marL="0" lvl="0" indent="0" algn="ctr" rtl="0">
              <a:spcBef>
                <a:spcPts val="0"/>
              </a:spcBef>
              <a:spcAft>
                <a:spcPts val="0"/>
              </a:spcAft>
              <a:buNone/>
            </a:pPr>
            <a:r>
              <a:rPr lang="en" sz="700">
                <a:solidFill>
                  <a:srgbClr val="5B0F00"/>
                </a:solidFill>
                <a:latin typeface="Lato"/>
                <a:ea typeface="Lato"/>
                <a:cs typeface="Lato"/>
                <a:sym typeface="Lato"/>
              </a:rPr>
              <a:t>constraints (Zafar et al.)</a:t>
            </a:r>
            <a:endParaRPr sz="700">
              <a:solidFill>
                <a:srgbClr val="5B0F00"/>
              </a:solidFill>
              <a:latin typeface="Lato"/>
              <a:ea typeface="Lato"/>
              <a:cs typeface="Lato"/>
              <a:sym typeface="Lato"/>
            </a:endParaRPr>
          </a:p>
          <a:p>
            <a:pPr marL="0" lvl="0" indent="0" algn="ctr" rtl="0">
              <a:spcBef>
                <a:spcPts val="0"/>
              </a:spcBef>
              <a:spcAft>
                <a:spcPts val="0"/>
              </a:spcAft>
              <a:buNone/>
            </a:pPr>
            <a:r>
              <a:rPr lang="en" sz="700">
                <a:solidFill>
                  <a:srgbClr val="5B0F00"/>
                </a:solidFill>
                <a:latin typeface="Lato"/>
                <a:ea typeface="Lato"/>
                <a:cs typeface="Lato"/>
                <a:sym typeface="Lato"/>
              </a:rPr>
              <a:t>Rich sub-group </a:t>
            </a:r>
            <a:endParaRPr sz="700">
              <a:solidFill>
                <a:srgbClr val="5B0F00"/>
              </a:solidFill>
              <a:latin typeface="Lato"/>
              <a:ea typeface="Lato"/>
              <a:cs typeface="Lato"/>
              <a:sym typeface="Lato"/>
            </a:endParaRPr>
          </a:p>
          <a:p>
            <a:pPr marL="0" lvl="0" indent="0" algn="ctr" rtl="0">
              <a:spcBef>
                <a:spcPts val="0"/>
              </a:spcBef>
              <a:spcAft>
                <a:spcPts val="0"/>
              </a:spcAft>
              <a:buNone/>
            </a:pPr>
            <a:r>
              <a:rPr lang="en" sz="700">
                <a:solidFill>
                  <a:srgbClr val="5B0F00"/>
                </a:solidFill>
                <a:latin typeface="Lato"/>
                <a:ea typeface="Lato"/>
                <a:cs typeface="Lato"/>
                <a:sym typeface="Lato"/>
              </a:rPr>
              <a:t>fairness (Kearns et al.)</a:t>
            </a:r>
            <a:endParaRPr sz="700">
              <a:solidFill>
                <a:srgbClr val="5B0F00"/>
              </a:solidFill>
              <a:latin typeface="Lato"/>
              <a:ea typeface="Lato"/>
              <a:cs typeface="Lato"/>
              <a:sym typeface="Lato"/>
            </a:endParaRPr>
          </a:p>
        </p:txBody>
      </p:sp>
      <p:sp>
        <p:nvSpPr>
          <p:cNvPr id="208" name="Google Shape;208;p23"/>
          <p:cNvSpPr txBox="1"/>
          <p:nvPr/>
        </p:nvSpPr>
        <p:spPr>
          <a:xfrm>
            <a:off x="2803863" y="3047188"/>
            <a:ext cx="2079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a:solidFill>
                  <a:srgbClr val="5B0F00"/>
                </a:solidFill>
                <a:latin typeface="Times New Roman"/>
                <a:ea typeface="Times New Roman"/>
                <a:cs typeface="Times New Roman"/>
                <a:sym typeface="Times New Roman"/>
              </a:rPr>
              <a:t>Adversarial </a:t>
            </a:r>
            <a:endParaRPr sz="700" i="1">
              <a:solidFill>
                <a:srgbClr val="5B0F00"/>
              </a:solidFill>
              <a:latin typeface="Times New Roman"/>
              <a:ea typeface="Times New Roman"/>
              <a:cs typeface="Times New Roman"/>
              <a:sym typeface="Times New Roman"/>
            </a:endParaRPr>
          </a:p>
          <a:p>
            <a:pPr marL="0" lvl="0" indent="0" algn="ctr" rtl="0">
              <a:spcBef>
                <a:spcPts val="0"/>
              </a:spcBef>
              <a:spcAft>
                <a:spcPts val="0"/>
              </a:spcAft>
              <a:buNone/>
            </a:pPr>
            <a:r>
              <a:rPr lang="en" sz="700" i="1">
                <a:solidFill>
                  <a:srgbClr val="5B0F00"/>
                </a:solidFill>
                <a:latin typeface="Times New Roman"/>
                <a:ea typeface="Times New Roman"/>
                <a:cs typeface="Times New Roman"/>
                <a:sym typeface="Times New Roman"/>
              </a:rPr>
              <a:t>debiasing (Zhang et al.)</a:t>
            </a:r>
            <a:endParaRPr sz="700" i="1">
              <a:solidFill>
                <a:srgbClr val="5B0F00"/>
              </a:solidFill>
              <a:latin typeface="Times New Roman"/>
              <a:ea typeface="Times New Roman"/>
              <a:cs typeface="Times New Roman"/>
              <a:sym typeface="Times New Roman"/>
            </a:endParaRPr>
          </a:p>
          <a:p>
            <a:pPr marL="0" lvl="0" indent="0" algn="ctr" rtl="0">
              <a:spcBef>
                <a:spcPts val="0"/>
              </a:spcBef>
              <a:spcAft>
                <a:spcPts val="0"/>
              </a:spcAft>
              <a:buNone/>
            </a:pPr>
            <a:r>
              <a:rPr lang="en" sz="700" i="1">
                <a:solidFill>
                  <a:srgbClr val="5B0F00"/>
                </a:solidFill>
                <a:latin typeface="Times New Roman"/>
                <a:ea typeface="Times New Roman"/>
                <a:cs typeface="Times New Roman"/>
                <a:sym typeface="Times New Roman"/>
              </a:rPr>
              <a:t>Meta-fair </a:t>
            </a:r>
            <a:endParaRPr sz="700" i="1">
              <a:solidFill>
                <a:srgbClr val="5B0F00"/>
              </a:solidFill>
              <a:latin typeface="Times New Roman"/>
              <a:ea typeface="Times New Roman"/>
              <a:cs typeface="Times New Roman"/>
              <a:sym typeface="Times New Roman"/>
            </a:endParaRPr>
          </a:p>
          <a:p>
            <a:pPr marL="0" lvl="0" indent="0" algn="ctr" rtl="0">
              <a:spcBef>
                <a:spcPts val="0"/>
              </a:spcBef>
              <a:spcAft>
                <a:spcPts val="0"/>
              </a:spcAft>
              <a:buNone/>
            </a:pPr>
            <a:r>
              <a:rPr lang="en" sz="700" i="1">
                <a:solidFill>
                  <a:srgbClr val="5B0F00"/>
                </a:solidFill>
                <a:latin typeface="Times New Roman"/>
                <a:ea typeface="Times New Roman"/>
                <a:cs typeface="Times New Roman"/>
                <a:sym typeface="Times New Roman"/>
              </a:rPr>
              <a:t>algorithm (Celis et al.)</a:t>
            </a:r>
            <a:endParaRPr sz="700" i="1">
              <a:solidFill>
                <a:srgbClr val="5B0F00"/>
              </a:solidFill>
              <a:latin typeface="Times New Roman"/>
              <a:ea typeface="Times New Roman"/>
              <a:cs typeface="Times New Roman"/>
              <a:sym typeface="Times New Roman"/>
            </a:endParaRPr>
          </a:p>
        </p:txBody>
      </p:sp>
      <p:sp>
        <p:nvSpPr>
          <p:cNvPr id="209" name="Google Shape;209;p23"/>
          <p:cNvSpPr txBox="1"/>
          <p:nvPr/>
        </p:nvSpPr>
        <p:spPr>
          <a:xfrm>
            <a:off x="1856498" y="2014375"/>
            <a:ext cx="182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1C4587"/>
                </a:solidFill>
                <a:latin typeface="Lato"/>
                <a:ea typeface="Lato"/>
                <a:cs typeface="Lato"/>
                <a:sym typeface="Lato"/>
              </a:rPr>
              <a:t>Reject option</a:t>
            </a:r>
            <a:endParaRPr sz="700">
              <a:solidFill>
                <a:srgbClr val="1C4587"/>
              </a:solidFill>
              <a:latin typeface="Lato"/>
              <a:ea typeface="Lato"/>
              <a:cs typeface="Lato"/>
              <a:sym typeface="Lato"/>
            </a:endParaRPr>
          </a:p>
          <a:p>
            <a:pPr marL="0" lvl="0" indent="0" algn="ctr" rtl="0">
              <a:spcBef>
                <a:spcPts val="0"/>
              </a:spcBef>
              <a:spcAft>
                <a:spcPts val="0"/>
              </a:spcAft>
              <a:buNone/>
            </a:pPr>
            <a:r>
              <a:rPr lang="en" sz="700">
                <a:solidFill>
                  <a:srgbClr val="1C4587"/>
                </a:solidFill>
                <a:latin typeface="Lato"/>
                <a:ea typeface="Lato"/>
                <a:cs typeface="Lato"/>
                <a:sym typeface="Lato"/>
              </a:rPr>
              <a:t>classifier (Kamiral et al.)</a:t>
            </a:r>
            <a:endParaRPr sz="700">
              <a:solidFill>
                <a:srgbClr val="1C4587"/>
              </a:solidFill>
              <a:latin typeface="Lato"/>
              <a:ea typeface="Lato"/>
              <a:cs typeface="Lato"/>
              <a:sym typeface="Lato"/>
            </a:endParaRPr>
          </a:p>
        </p:txBody>
      </p:sp>
      <p:sp>
        <p:nvSpPr>
          <p:cNvPr id="210" name="Google Shape;210;p23"/>
          <p:cNvSpPr txBox="1"/>
          <p:nvPr/>
        </p:nvSpPr>
        <p:spPr>
          <a:xfrm>
            <a:off x="2860798" y="2014375"/>
            <a:ext cx="182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a:solidFill>
                  <a:srgbClr val="1C4587"/>
                </a:solidFill>
                <a:latin typeface="Times New Roman"/>
                <a:ea typeface="Times New Roman"/>
                <a:cs typeface="Times New Roman"/>
                <a:sym typeface="Times New Roman"/>
              </a:rPr>
              <a:t>Equalized odds post-</a:t>
            </a:r>
            <a:endParaRPr sz="700" i="1">
              <a:solidFill>
                <a:srgbClr val="1C4587"/>
              </a:solidFill>
              <a:latin typeface="Times New Roman"/>
              <a:ea typeface="Times New Roman"/>
              <a:cs typeface="Times New Roman"/>
              <a:sym typeface="Times New Roman"/>
            </a:endParaRPr>
          </a:p>
          <a:p>
            <a:pPr marL="0" lvl="0" indent="0" algn="ctr" rtl="0">
              <a:spcBef>
                <a:spcPts val="0"/>
              </a:spcBef>
              <a:spcAft>
                <a:spcPts val="0"/>
              </a:spcAft>
              <a:buNone/>
            </a:pPr>
            <a:r>
              <a:rPr lang="en" sz="700" i="1">
                <a:solidFill>
                  <a:srgbClr val="1C4587"/>
                </a:solidFill>
                <a:latin typeface="Times New Roman"/>
                <a:ea typeface="Times New Roman"/>
                <a:cs typeface="Times New Roman"/>
                <a:sym typeface="Times New Roman"/>
              </a:rPr>
              <a:t>processing (Hardt et al.)</a:t>
            </a:r>
            <a:endParaRPr sz="700" i="1">
              <a:solidFill>
                <a:srgbClr val="1C4587"/>
              </a:solidFill>
              <a:latin typeface="Times New Roman"/>
              <a:ea typeface="Times New Roman"/>
              <a:cs typeface="Times New Roman"/>
              <a:sym typeface="Times New Roman"/>
            </a:endParaRPr>
          </a:p>
        </p:txBody>
      </p:sp>
      <p:sp>
        <p:nvSpPr>
          <p:cNvPr id="211" name="Google Shape;211;p23"/>
          <p:cNvSpPr txBox="1"/>
          <p:nvPr/>
        </p:nvSpPr>
        <p:spPr>
          <a:xfrm>
            <a:off x="4155348" y="2014375"/>
            <a:ext cx="182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073763"/>
                </a:solidFill>
                <a:latin typeface="Courier New"/>
                <a:ea typeface="Courier New"/>
                <a:cs typeface="Courier New"/>
                <a:sym typeface="Courier New"/>
              </a:rPr>
              <a:t>Randomized post-</a:t>
            </a:r>
            <a:endParaRPr sz="700">
              <a:solidFill>
                <a:srgbClr val="073763"/>
              </a:solidFill>
              <a:latin typeface="Courier New"/>
              <a:ea typeface="Courier New"/>
              <a:cs typeface="Courier New"/>
              <a:sym typeface="Courier New"/>
            </a:endParaRPr>
          </a:p>
          <a:p>
            <a:pPr marL="0" lvl="0" indent="0" algn="ctr" rtl="0">
              <a:spcBef>
                <a:spcPts val="0"/>
              </a:spcBef>
              <a:spcAft>
                <a:spcPts val="0"/>
              </a:spcAft>
              <a:buNone/>
            </a:pPr>
            <a:r>
              <a:rPr lang="en" sz="700">
                <a:solidFill>
                  <a:srgbClr val="073763"/>
                </a:solidFill>
                <a:latin typeface="Courier New"/>
                <a:ea typeface="Courier New"/>
                <a:cs typeface="Courier New"/>
                <a:sym typeface="Courier New"/>
              </a:rPr>
              <a:t>processing (Pleiss et al.)</a:t>
            </a:r>
            <a:endParaRPr sz="700">
              <a:solidFill>
                <a:srgbClr val="073763"/>
              </a:solidFill>
              <a:latin typeface="Courier New"/>
              <a:ea typeface="Courier New"/>
              <a:cs typeface="Courier New"/>
              <a:sym typeface="Courier New"/>
            </a:endParaRPr>
          </a:p>
        </p:txBody>
      </p:sp>
      <p:sp>
        <p:nvSpPr>
          <p:cNvPr id="212" name="Google Shape;212;p23"/>
          <p:cNvSpPr txBox="1"/>
          <p:nvPr/>
        </p:nvSpPr>
        <p:spPr>
          <a:xfrm>
            <a:off x="4207100" y="3137538"/>
            <a:ext cx="1599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5B0F00"/>
                </a:solidFill>
                <a:latin typeface="Courier New"/>
                <a:ea typeface="Courier New"/>
                <a:cs typeface="Courier New"/>
                <a:sym typeface="Courier New"/>
              </a:rPr>
              <a:t>Seldonian classifier </a:t>
            </a:r>
            <a:endParaRPr sz="700">
              <a:solidFill>
                <a:srgbClr val="5B0F00"/>
              </a:solidFill>
              <a:latin typeface="Courier New"/>
              <a:ea typeface="Courier New"/>
              <a:cs typeface="Courier New"/>
              <a:sym typeface="Courier New"/>
            </a:endParaRPr>
          </a:p>
          <a:p>
            <a:pPr marL="0" lvl="0" indent="0" algn="ctr" rtl="0">
              <a:spcBef>
                <a:spcPts val="0"/>
              </a:spcBef>
              <a:spcAft>
                <a:spcPts val="0"/>
              </a:spcAft>
              <a:buNone/>
            </a:pPr>
            <a:r>
              <a:rPr lang="en" sz="700">
                <a:solidFill>
                  <a:srgbClr val="5B0F00"/>
                </a:solidFill>
                <a:latin typeface="Courier New"/>
                <a:ea typeface="Courier New"/>
                <a:cs typeface="Courier New"/>
                <a:sym typeface="Courier New"/>
              </a:rPr>
              <a:t>(Thomas et al.)</a:t>
            </a:r>
            <a:endParaRPr sz="700">
              <a:solidFill>
                <a:srgbClr val="5B0F00"/>
              </a:solidFill>
              <a:latin typeface="Courier New"/>
              <a:ea typeface="Courier New"/>
              <a:cs typeface="Courier New"/>
              <a:sym typeface="Courier New"/>
            </a:endParaRPr>
          </a:p>
          <a:p>
            <a:pPr marL="0" lvl="0" indent="0" algn="ctr" rtl="0">
              <a:spcBef>
                <a:spcPts val="0"/>
              </a:spcBef>
              <a:spcAft>
                <a:spcPts val="0"/>
              </a:spcAft>
              <a:buNone/>
            </a:pPr>
            <a:endParaRPr sz="700">
              <a:solidFill>
                <a:srgbClr val="5B0F00"/>
              </a:solidFill>
              <a:latin typeface="Courier New"/>
              <a:ea typeface="Courier New"/>
              <a:cs typeface="Courier New"/>
              <a:sym typeface="Courier New"/>
            </a:endParaRPr>
          </a:p>
        </p:txBody>
      </p:sp>
      <p:sp>
        <p:nvSpPr>
          <p:cNvPr id="213" name="Google Shape;213;p23"/>
          <p:cNvSpPr txBox="1"/>
          <p:nvPr/>
        </p:nvSpPr>
        <p:spPr>
          <a:xfrm>
            <a:off x="6055825" y="2706738"/>
            <a:ext cx="257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Lato"/>
                <a:ea typeface="Lato"/>
                <a:cs typeface="Lato"/>
                <a:sym typeface="Lato"/>
              </a:rPr>
              <a:t>and many more…</a:t>
            </a:r>
            <a:endParaRPr b="1">
              <a:solidFill>
                <a:srgbClr val="434343"/>
              </a:solidFill>
              <a:latin typeface="Lato"/>
              <a:ea typeface="Lato"/>
              <a:cs typeface="Lato"/>
              <a:sym typeface="Lato"/>
            </a:endParaRPr>
          </a:p>
        </p:txBody>
      </p:sp>
      <p:sp>
        <p:nvSpPr>
          <p:cNvPr id="214" name="Google Shape;214;p23"/>
          <p:cNvSpPr/>
          <p:nvPr/>
        </p:nvSpPr>
        <p:spPr>
          <a:xfrm rot="5400000" flipH="1">
            <a:off x="7817625" y="3695100"/>
            <a:ext cx="666600" cy="1371600"/>
          </a:xfrm>
          <a:prstGeom prst="wedgeRoundRectCallout">
            <a:avLst>
              <a:gd name="adj1" fmla="val -39327"/>
              <a:gd name="adj2" fmla="val 71135"/>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txBox="1"/>
          <p:nvPr/>
        </p:nvSpPr>
        <p:spPr>
          <a:xfrm>
            <a:off x="7379325" y="4103850"/>
            <a:ext cx="1543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666666"/>
                </a:solidFill>
                <a:latin typeface="Lato"/>
                <a:ea typeface="Lato"/>
                <a:cs typeface="Lato"/>
                <a:sym typeface="Lato"/>
              </a:rPr>
              <a:t>Which fairness notion to target?</a:t>
            </a:r>
            <a:endParaRPr sz="1200">
              <a:solidFill>
                <a:srgbClr val="666666"/>
              </a:solidFill>
              <a:latin typeface="Lato"/>
              <a:ea typeface="Lato"/>
              <a:cs typeface="Lato"/>
              <a:sym typeface="Lato"/>
            </a:endParaRPr>
          </a:p>
        </p:txBody>
      </p:sp>
      <p:sp>
        <p:nvSpPr>
          <p:cNvPr id="216" name="Google Shape;216;p23"/>
          <p:cNvSpPr/>
          <p:nvPr/>
        </p:nvSpPr>
        <p:spPr>
          <a:xfrm rot="-5400000">
            <a:off x="354425" y="1586525"/>
            <a:ext cx="676800" cy="1138500"/>
          </a:xfrm>
          <a:prstGeom prst="wedgeRoundRectCallout">
            <a:avLst>
              <a:gd name="adj1" fmla="val 50883"/>
              <a:gd name="adj2" fmla="val 79117"/>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txBox="1"/>
          <p:nvPr/>
        </p:nvSpPr>
        <p:spPr>
          <a:xfrm>
            <a:off x="-86850" y="1878725"/>
            <a:ext cx="1543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666666"/>
                </a:solidFill>
                <a:latin typeface="Lato"/>
                <a:ea typeface="Lato"/>
                <a:cs typeface="Lato"/>
                <a:sym typeface="Lato"/>
              </a:rPr>
              <a:t>Where to apply fairness notion?</a:t>
            </a:r>
            <a:endParaRPr sz="1200">
              <a:solidFill>
                <a:srgbClr val="666666"/>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childTnLst>
                                </p:cTn>
                              </p:par>
                              <p:par>
                                <p:cTn id="8" presetID="10" presetClass="entr" presetSubtype="0" fill="hold" nodeType="with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1000"/>
                                        <p:tgtEl>
                                          <p:spTgt spid="202"/>
                                        </p:tgtEl>
                                      </p:cBhvr>
                                    </p:animEffect>
                                  </p:childTnLst>
                                </p:cTn>
                              </p:par>
                              <p:par>
                                <p:cTn id="11" presetID="10" presetClass="entr" presetSubtype="0" fill="hold" nodeType="withEffect">
                                  <p:stCondLst>
                                    <p:cond delay="0"/>
                                  </p:stCondLst>
                                  <p:childTnLst>
                                    <p:set>
                                      <p:cBhvr>
                                        <p:cTn id="12" dur="1" fill="hold">
                                          <p:stCondLst>
                                            <p:cond delay="0"/>
                                          </p:stCondLst>
                                        </p:cTn>
                                        <p:tgtEl>
                                          <p:spTgt spid="214"/>
                                        </p:tgtEl>
                                        <p:attrNameLst>
                                          <p:attrName>style.visibility</p:attrName>
                                        </p:attrNameLst>
                                      </p:cBhvr>
                                      <p:to>
                                        <p:strVal val="visible"/>
                                      </p:to>
                                    </p:set>
                                    <p:animEffect transition="in" filter="fade">
                                      <p:cBhvr>
                                        <p:cTn id="13" dur="1000"/>
                                        <p:tgtEl>
                                          <p:spTgt spid="214"/>
                                        </p:tgtEl>
                                      </p:cBhvr>
                                    </p:animEffect>
                                  </p:childTnLst>
                                </p:cTn>
                              </p:par>
                              <p:par>
                                <p:cTn id="14" presetID="10" presetClass="entr" presetSubtype="0" fill="hold" nodeType="withEffect">
                                  <p:stCondLst>
                                    <p:cond delay="0"/>
                                  </p:stCondLst>
                                  <p:childTnLst>
                                    <p:set>
                                      <p:cBhvr>
                                        <p:cTn id="15" dur="1" fill="hold">
                                          <p:stCondLst>
                                            <p:cond delay="0"/>
                                          </p:stCondLst>
                                        </p:cTn>
                                        <p:tgtEl>
                                          <p:spTgt spid="215"/>
                                        </p:tgtEl>
                                        <p:attrNameLst>
                                          <p:attrName>style.visibility</p:attrName>
                                        </p:attrNameLst>
                                      </p:cBhvr>
                                      <p:to>
                                        <p:strVal val="visible"/>
                                      </p:to>
                                    </p:set>
                                    <p:animEffect transition="in" filter="fade">
                                      <p:cBhvr>
                                        <p:cTn id="16" dur="1000"/>
                                        <p:tgtEl>
                                          <p:spTgt spid="215"/>
                                        </p:tgtEl>
                                      </p:cBhvr>
                                    </p:animEffect>
                                  </p:childTnLst>
                                </p:cTn>
                              </p:par>
                              <p:par>
                                <p:cTn id="17" presetID="10" presetClass="entr" presetSubtype="0" fill="hold" nodeType="withEffect">
                                  <p:stCondLst>
                                    <p:cond delay="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1000"/>
                                        <p:tgtEl>
                                          <p:spTgt spid="205"/>
                                        </p:tgtEl>
                                      </p:cBhvr>
                                    </p:animEffect>
                                  </p:childTnLst>
                                </p:cTn>
                              </p:par>
                              <p:par>
                                <p:cTn id="20" presetID="10" presetClass="entr" presetSubtype="0" fill="hold" nodeType="withEffect">
                                  <p:stCondLst>
                                    <p:cond delay="0"/>
                                  </p:stCondLst>
                                  <p:childTnLst>
                                    <p:set>
                                      <p:cBhvr>
                                        <p:cTn id="21" dur="1" fill="hold">
                                          <p:stCondLst>
                                            <p:cond delay="0"/>
                                          </p:stCondLst>
                                        </p:cTn>
                                        <p:tgtEl>
                                          <p:spTgt spid="200"/>
                                        </p:tgtEl>
                                        <p:attrNameLst>
                                          <p:attrName>style.visibility</p:attrName>
                                        </p:attrNameLst>
                                      </p:cBhvr>
                                      <p:to>
                                        <p:strVal val="visible"/>
                                      </p:to>
                                    </p:set>
                                    <p:animEffect transition="in" filter="fade">
                                      <p:cBhvr>
                                        <p:cTn id="22" dur="1000"/>
                                        <p:tgtEl>
                                          <p:spTgt spid="2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1"/>
                                        </p:tgtEl>
                                        <p:attrNameLst>
                                          <p:attrName>style.visibility</p:attrName>
                                        </p:attrNameLst>
                                      </p:cBhvr>
                                      <p:to>
                                        <p:strVal val="visible"/>
                                      </p:to>
                                    </p:set>
                                    <p:animEffect transition="in" filter="fade">
                                      <p:cBhvr>
                                        <p:cTn id="27" dur="1000"/>
                                        <p:tgtEl>
                                          <p:spTgt spid="201"/>
                                        </p:tgtEl>
                                      </p:cBhvr>
                                    </p:animEffect>
                                  </p:childTnLst>
                                </p:cTn>
                              </p:par>
                              <p:par>
                                <p:cTn id="28" presetID="10" presetClass="entr" presetSubtype="0" fill="hold" nodeType="withEffect">
                                  <p:stCondLst>
                                    <p:cond delay="0"/>
                                  </p:stCondLst>
                                  <p:childTnLst>
                                    <p:set>
                                      <p:cBhvr>
                                        <p:cTn id="29" dur="1" fill="hold">
                                          <p:stCondLst>
                                            <p:cond delay="0"/>
                                          </p:stCondLst>
                                        </p:cTn>
                                        <p:tgtEl>
                                          <p:spTgt spid="216"/>
                                        </p:tgtEl>
                                        <p:attrNameLst>
                                          <p:attrName>style.visibility</p:attrName>
                                        </p:attrNameLst>
                                      </p:cBhvr>
                                      <p:to>
                                        <p:strVal val="visible"/>
                                      </p:to>
                                    </p:set>
                                    <p:animEffect transition="in" filter="fade">
                                      <p:cBhvr>
                                        <p:cTn id="30" dur="1000"/>
                                        <p:tgtEl>
                                          <p:spTgt spid="216"/>
                                        </p:tgtEl>
                                      </p:cBhvr>
                                    </p:animEffect>
                                  </p:childTnLst>
                                </p:cTn>
                              </p:par>
                              <p:par>
                                <p:cTn id="31" presetID="10" presetClass="entr" presetSubtype="0" fill="hold" nodeType="withEffect">
                                  <p:stCondLst>
                                    <p:cond delay="0"/>
                                  </p:stCondLst>
                                  <p:childTnLst>
                                    <p:set>
                                      <p:cBhvr>
                                        <p:cTn id="32" dur="1" fill="hold">
                                          <p:stCondLst>
                                            <p:cond delay="0"/>
                                          </p:stCondLst>
                                        </p:cTn>
                                        <p:tgtEl>
                                          <p:spTgt spid="217"/>
                                        </p:tgtEl>
                                        <p:attrNameLst>
                                          <p:attrName>style.visibility</p:attrName>
                                        </p:attrNameLst>
                                      </p:cBhvr>
                                      <p:to>
                                        <p:strVal val="visible"/>
                                      </p:to>
                                    </p:set>
                                    <p:animEffect transition="in" filter="fade">
                                      <p:cBhvr>
                                        <p:cTn id="33" dur="1000"/>
                                        <p:tgtEl>
                                          <p:spTgt spid="217"/>
                                        </p:tgtEl>
                                      </p:cBhvr>
                                    </p:animEffect>
                                  </p:childTnLst>
                                </p:cTn>
                              </p:par>
                              <p:par>
                                <p:cTn id="34" presetID="10" presetClass="entr" presetSubtype="0" fill="hold" nodeType="with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1000"/>
                                        <p:tgtEl>
                                          <p:spTgt spid="203"/>
                                        </p:tgtEl>
                                      </p:cBhvr>
                                    </p:animEffect>
                                  </p:childTnLst>
                                </p:cTn>
                              </p:par>
                              <p:par>
                                <p:cTn id="37" presetID="10"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1000"/>
                                        <p:tgtEl>
                                          <p:spTgt spid="19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7"/>
                                        </p:tgtEl>
                                        <p:attrNameLst>
                                          <p:attrName>style.visibility</p:attrName>
                                        </p:attrNameLst>
                                      </p:cBhvr>
                                      <p:to>
                                        <p:strVal val="visible"/>
                                      </p:to>
                                    </p:set>
                                    <p:animEffect transition="in" filter="fade">
                                      <p:cBhvr>
                                        <p:cTn id="44" dur="1000"/>
                                        <p:tgtEl>
                                          <p:spTgt spid="207"/>
                                        </p:tgtEl>
                                      </p:cBhvr>
                                    </p:animEffect>
                                  </p:childTnLst>
                                </p:cTn>
                              </p:par>
                              <p:par>
                                <p:cTn id="45" presetID="10" presetClass="entr" presetSubtype="0" fill="hold" nodeType="withEffect">
                                  <p:stCondLst>
                                    <p:cond delay="0"/>
                                  </p:stCondLst>
                                  <p:childTnLst>
                                    <p:set>
                                      <p:cBhvr>
                                        <p:cTn id="46" dur="1" fill="hold">
                                          <p:stCondLst>
                                            <p:cond delay="0"/>
                                          </p:stCondLst>
                                        </p:cTn>
                                        <p:tgtEl>
                                          <p:spTgt spid="208"/>
                                        </p:tgtEl>
                                        <p:attrNameLst>
                                          <p:attrName>style.visibility</p:attrName>
                                        </p:attrNameLst>
                                      </p:cBhvr>
                                      <p:to>
                                        <p:strVal val="visible"/>
                                      </p:to>
                                    </p:set>
                                    <p:animEffect transition="in" filter="fade">
                                      <p:cBhvr>
                                        <p:cTn id="47" dur="1000"/>
                                        <p:tgtEl>
                                          <p:spTgt spid="208"/>
                                        </p:tgtEl>
                                      </p:cBhvr>
                                    </p:animEffect>
                                  </p:childTnLst>
                                </p:cTn>
                              </p:par>
                              <p:par>
                                <p:cTn id="48" presetID="10" presetClass="entr" presetSubtype="0" fill="hold" nodeType="withEffect">
                                  <p:stCondLst>
                                    <p:cond delay="0"/>
                                  </p:stCondLst>
                                  <p:childTnLst>
                                    <p:set>
                                      <p:cBhvr>
                                        <p:cTn id="49" dur="1" fill="hold">
                                          <p:stCondLst>
                                            <p:cond delay="0"/>
                                          </p:stCondLst>
                                        </p:cTn>
                                        <p:tgtEl>
                                          <p:spTgt spid="209"/>
                                        </p:tgtEl>
                                        <p:attrNameLst>
                                          <p:attrName>style.visibility</p:attrName>
                                        </p:attrNameLst>
                                      </p:cBhvr>
                                      <p:to>
                                        <p:strVal val="visible"/>
                                      </p:to>
                                    </p:set>
                                    <p:animEffect transition="in" filter="fade">
                                      <p:cBhvr>
                                        <p:cTn id="50" dur="1000"/>
                                        <p:tgtEl>
                                          <p:spTgt spid="209"/>
                                        </p:tgtEl>
                                      </p:cBhvr>
                                    </p:animEffect>
                                  </p:childTnLst>
                                </p:cTn>
                              </p:par>
                              <p:par>
                                <p:cTn id="51" presetID="10" presetClass="entr" presetSubtype="0" fill="hold" nodeType="withEffect">
                                  <p:stCondLst>
                                    <p:cond delay="0"/>
                                  </p:stCondLst>
                                  <p:childTnLst>
                                    <p:set>
                                      <p:cBhvr>
                                        <p:cTn id="52" dur="1" fill="hold">
                                          <p:stCondLst>
                                            <p:cond delay="0"/>
                                          </p:stCondLst>
                                        </p:cTn>
                                        <p:tgtEl>
                                          <p:spTgt spid="210"/>
                                        </p:tgtEl>
                                        <p:attrNameLst>
                                          <p:attrName>style.visibility</p:attrName>
                                        </p:attrNameLst>
                                      </p:cBhvr>
                                      <p:to>
                                        <p:strVal val="visible"/>
                                      </p:to>
                                    </p:set>
                                    <p:animEffect transition="in" filter="fade">
                                      <p:cBhvr>
                                        <p:cTn id="53" dur="1000"/>
                                        <p:tgtEl>
                                          <p:spTgt spid="210"/>
                                        </p:tgtEl>
                                      </p:cBhvr>
                                    </p:animEffect>
                                  </p:childTnLst>
                                </p:cTn>
                              </p:par>
                              <p:par>
                                <p:cTn id="54" presetID="10" presetClass="entr" presetSubtype="0" fill="hold" nodeType="withEffect">
                                  <p:stCondLst>
                                    <p:cond delay="0"/>
                                  </p:stCondLst>
                                  <p:childTnLst>
                                    <p:set>
                                      <p:cBhvr>
                                        <p:cTn id="55" dur="1" fill="hold">
                                          <p:stCondLst>
                                            <p:cond delay="0"/>
                                          </p:stCondLst>
                                        </p:cTn>
                                        <p:tgtEl>
                                          <p:spTgt spid="211"/>
                                        </p:tgtEl>
                                        <p:attrNameLst>
                                          <p:attrName>style.visibility</p:attrName>
                                        </p:attrNameLst>
                                      </p:cBhvr>
                                      <p:to>
                                        <p:strVal val="visible"/>
                                      </p:to>
                                    </p:set>
                                    <p:animEffect transition="in" filter="fade">
                                      <p:cBhvr>
                                        <p:cTn id="56" dur="1000"/>
                                        <p:tgtEl>
                                          <p:spTgt spid="211"/>
                                        </p:tgtEl>
                                      </p:cBhvr>
                                    </p:animEffect>
                                  </p:childTnLst>
                                </p:cTn>
                              </p:par>
                              <p:par>
                                <p:cTn id="57" presetID="10" presetClass="entr" presetSubtype="0" fill="hold" nodeType="withEffect">
                                  <p:stCondLst>
                                    <p:cond delay="0"/>
                                  </p:stCondLst>
                                  <p:childTnLst>
                                    <p:set>
                                      <p:cBhvr>
                                        <p:cTn id="58" dur="1" fill="hold">
                                          <p:stCondLst>
                                            <p:cond delay="0"/>
                                          </p:stCondLst>
                                        </p:cTn>
                                        <p:tgtEl>
                                          <p:spTgt spid="212"/>
                                        </p:tgtEl>
                                        <p:attrNameLst>
                                          <p:attrName>style.visibility</p:attrName>
                                        </p:attrNameLst>
                                      </p:cBhvr>
                                      <p:to>
                                        <p:strVal val="visible"/>
                                      </p:to>
                                    </p:set>
                                    <p:animEffect transition="in" filter="fade">
                                      <p:cBhvr>
                                        <p:cTn id="59" dur="1000"/>
                                        <p:tgtEl>
                                          <p:spTgt spid="212"/>
                                        </p:tgtEl>
                                      </p:cBhvr>
                                    </p:animEffect>
                                  </p:childTnLst>
                                </p:cTn>
                              </p:par>
                              <p:par>
                                <p:cTn id="60" presetID="10" presetClass="entr" presetSubtype="0" fill="hold" nodeType="withEffect">
                                  <p:stCondLst>
                                    <p:cond delay="0"/>
                                  </p:stCondLst>
                                  <p:childTnLst>
                                    <p:set>
                                      <p:cBhvr>
                                        <p:cTn id="61" dur="1" fill="hold">
                                          <p:stCondLst>
                                            <p:cond delay="0"/>
                                          </p:stCondLst>
                                        </p:cTn>
                                        <p:tgtEl>
                                          <p:spTgt spid="206"/>
                                        </p:tgtEl>
                                        <p:attrNameLst>
                                          <p:attrName>style.visibility</p:attrName>
                                        </p:attrNameLst>
                                      </p:cBhvr>
                                      <p:to>
                                        <p:strVal val="visible"/>
                                      </p:to>
                                    </p:set>
                                    <p:animEffect transition="in" filter="fade">
                                      <p:cBhvr>
                                        <p:cTn id="62" dur="1000"/>
                                        <p:tgtEl>
                                          <p:spTgt spid="20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3"/>
                                        </p:tgtEl>
                                        <p:attrNameLst>
                                          <p:attrName>style.visibility</p:attrName>
                                        </p:attrNameLst>
                                      </p:cBhvr>
                                      <p:to>
                                        <p:strVal val="visible"/>
                                      </p:to>
                                    </p:set>
                                    <p:animEffect transition="in" filter="fade">
                                      <p:cBhvr>
                                        <p:cTn id="67"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C4587"/>
                </a:solidFill>
              </a:rPr>
              <a:t>Fair classification techniques: </a:t>
            </a:r>
            <a:r>
              <a:rPr lang="en" sz="1500">
                <a:solidFill>
                  <a:srgbClr val="0000FF"/>
                </a:solidFill>
              </a:rPr>
              <a:t>pre-processing</a:t>
            </a:r>
            <a:endParaRPr sz="1500">
              <a:solidFill>
                <a:srgbClr val="0000FF"/>
              </a:solidFill>
            </a:endParaRPr>
          </a:p>
        </p:txBody>
      </p:sp>
      <p:sp>
        <p:nvSpPr>
          <p:cNvPr id="223" name="Google Shape;223;p24"/>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224" name="Google Shape;224;p24"/>
          <p:cNvPicPr preferRelativeResize="0"/>
          <p:nvPr/>
        </p:nvPicPr>
        <p:blipFill rotWithShape="1">
          <a:blip r:embed="rId3">
            <a:alphaModFix/>
          </a:blip>
          <a:srcRect/>
          <a:stretch/>
        </p:blipFill>
        <p:spPr>
          <a:xfrm>
            <a:off x="1106750" y="2064705"/>
            <a:ext cx="4428725" cy="1343470"/>
          </a:xfrm>
          <a:prstGeom prst="rect">
            <a:avLst/>
          </a:prstGeom>
          <a:noFill/>
          <a:ln>
            <a:noFill/>
          </a:ln>
        </p:spPr>
      </p:pic>
      <p:pic>
        <p:nvPicPr>
          <p:cNvPr id="225" name="Google Shape;225;p24"/>
          <p:cNvPicPr preferRelativeResize="0"/>
          <p:nvPr/>
        </p:nvPicPr>
        <p:blipFill rotWithShape="1">
          <a:blip r:embed="rId4">
            <a:alphaModFix/>
          </a:blip>
          <a:srcRect t="6288"/>
          <a:stretch/>
        </p:blipFill>
        <p:spPr>
          <a:xfrm>
            <a:off x="4294275" y="3408175"/>
            <a:ext cx="1314100" cy="1720675"/>
          </a:xfrm>
          <a:prstGeom prst="rect">
            <a:avLst/>
          </a:prstGeom>
          <a:noFill/>
          <a:ln>
            <a:noFill/>
          </a:ln>
        </p:spPr>
      </p:pic>
      <p:pic>
        <p:nvPicPr>
          <p:cNvPr id="226" name="Google Shape;226;p24"/>
          <p:cNvPicPr preferRelativeResize="0"/>
          <p:nvPr/>
        </p:nvPicPr>
        <p:blipFill rotWithShape="1">
          <a:blip r:embed="rId5">
            <a:alphaModFix/>
          </a:blip>
          <a:srcRect l="13837" t="-11781"/>
          <a:stretch/>
        </p:blipFill>
        <p:spPr>
          <a:xfrm>
            <a:off x="5535475" y="1593425"/>
            <a:ext cx="2055775" cy="1768450"/>
          </a:xfrm>
          <a:prstGeom prst="rect">
            <a:avLst/>
          </a:prstGeom>
          <a:noFill/>
          <a:ln>
            <a:noFill/>
          </a:ln>
        </p:spPr>
      </p:pic>
      <p:sp>
        <p:nvSpPr>
          <p:cNvPr id="227" name="Google Shape;227;p24"/>
          <p:cNvSpPr/>
          <p:nvPr/>
        </p:nvSpPr>
        <p:spPr>
          <a:xfrm>
            <a:off x="1232375" y="1939175"/>
            <a:ext cx="1093500" cy="15945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228" name="Google Shape;228;p24"/>
          <p:cNvSpPr txBox="1"/>
          <p:nvPr/>
        </p:nvSpPr>
        <p:spPr>
          <a:xfrm>
            <a:off x="727650" y="3533675"/>
            <a:ext cx="2118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434343"/>
                </a:solidFill>
                <a:latin typeface="Lato"/>
                <a:ea typeface="Lato"/>
                <a:cs typeface="Lato"/>
                <a:sym typeface="Lato"/>
              </a:rPr>
              <a:t>Modifies data</a:t>
            </a:r>
            <a:r>
              <a:rPr lang="en" sz="1300" b="1">
                <a:solidFill>
                  <a:srgbClr val="7F6000"/>
                </a:solidFill>
                <a:latin typeface="Lato"/>
                <a:ea typeface="Lato"/>
                <a:cs typeface="Lato"/>
                <a:sym typeface="Lato"/>
              </a:rPr>
              <a:t> </a:t>
            </a:r>
            <a:r>
              <a:rPr lang="en" b="1" i="1" u="sng">
                <a:solidFill>
                  <a:srgbClr val="0B5394"/>
                </a:solidFill>
                <a:latin typeface="Lato"/>
                <a:ea typeface="Lato"/>
                <a:cs typeface="Lato"/>
                <a:sym typeface="Lato"/>
              </a:rPr>
              <a:t>before</a:t>
            </a:r>
            <a:r>
              <a:rPr lang="en" sz="1300" b="1" i="1">
                <a:solidFill>
                  <a:srgbClr val="7F6000"/>
                </a:solidFill>
                <a:latin typeface="Lato"/>
                <a:ea typeface="Lato"/>
                <a:cs typeface="Lato"/>
                <a:sym typeface="Lato"/>
              </a:rPr>
              <a:t> </a:t>
            </a:r>
            <a:r>
              <a:rPr lang="en" sz="1300">
                <a:solidFill>
                  <a:srgbClr val="434343"/>
                </a:solidFill>
                <a:latin typeface="Lato"/>
                <a:ea typeface="Lato"/>
                <a:cs typeface="Lato"/>
                <a:sym typeface="Lato"/>
              </a:rPr>
              <a:t>training to remove biases</a:t>
            </a:r>
            <a:endParaRPr sz="1300">
              <a:solidFill>
                <a:srgbClr val="434343"/>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C4587"/>
                </a:solidFill>
              </a:rPr>
              <a:t>Fair classification techniques: </a:t>
            </a:r>
            <a:r>
              <a:rPr lang="en" sz="1500">
                <a:solidFill>
                  <a:srgbClr val="0000FF"/>
                </a:solidFill>
              </a:rPr>
              <a:t>in-processing</a:t>
            </a:r>
            <a:endParaRPr sz="1500">
              <a:solidFill>
                <a:srgbClr val="0000FF"/>
              </a:solidFill>
            </a:endParaRPr>
          </a:p>
        </p:txBody>
      </p:sp>
      <p:sp>
        <p:nvSpPr>
          <p:cNvPr id="234" name="Google Shape;234;p25"/>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235" name="Google Shape;235;p25"/>
          <p:cNvPicPr preferRelativeResize="0"/>
          <p:nvPr/>
        </p:nvPicPr>
        <p:blipFill rotWithShape="1">
          <a:blip r:embed="rId3">
            <a:alphaModFix/>
          </a:blip>
          <a:srcRect/>
          <a:stretch/>
        </p:blipFill>
        <p:spPr>
          <a:xfrm>
            <a:off x="1106750" y="2064705"/>
            <a:ext cx="4428725" cy="1343470"/>
          </a:xfrm>
          <a:prstGeom prst="rect">
            <a:avLst/>
          </a:prstGeom>
          <a:noFill/>
          <a:ln>
            <a:noFill/>
          </a:ln>
        </p:spPr>
      </p:pic>
      <p:pic>
        <p:nvPicPr>
          <p:cNvPr id="236" name="Google Shape;236;p25"/>
          <p:cNvPicPr preferRelativeResize="0"/>
          <p:nvPr/>
        </p:nvPicPr>
        <p:blipFill rotWithShape="1">
          <a:blip r:embed="rId4">
            <a:alphaModFix/>
          </a:blip>
          <a:srcRect t="6288"/>
          <a:stretch/>
        </p:blipFill>
        <p:spPr>
          <a:xfrm>
            <a:off x="4294275" y="3408175"/>
            <a:ext cx="1314100" cy="1720675"/>
          </a:xfrm>
          <a:prstGeom prst="rect">
            <a:avLst/>
          </a:prstGeom>
          <a:noFill/>
          <a:ln>
            <a:noFill/>
          </a:ln>
        </p:spPr>
      </p:pic>
      <p:pic>
        <p:nvPicPr>
          <p:cNvPr id="237" name="Google Shape;237;p25"/>
          <p:cNvPicPr preferRelativeResize="0"/>
          <p:nvPr/>
        </p:nvPicPr>
        <p:blipFill rotWithShape="1">
          <a:blip r:embed="rId5">
            <a:alphaModFix/>
          </a:blip>
          <a:srcRect l="13837" t="-11781"/>
          <a:stretch/>
        </p:blipFill>
        <p:spPr>
          <a:xfrm>
            <a:off x="5535475" y="1593425"/>
            <a:ext cx="2055775" cy="1768450"/>
          </a:xfrm>
          <a:prstGeom prst="rect">
            <a:avLst/>
          </a:prstGeom>
          <a:noFill/>
          <a:ln>
            <a:noFill/>
          </a:ln>
        </p:spPr>
      </p:pic>
      <p:sp>
        <p:nvSpPr>
          <p:cNvPr id="238" name="Google Shape;238;p25"/>
          <p:cNvSpPr/>
          <p:nvPr/>
        </p:nvSpPr>
        <p:spPr>
          <a:xfrm>
            <a:off x="2836863" y="1939175"/>
            <a:ext cx="1093500" cy="1594500"/>
          </a:xfrm>
          <a:prstGeom prst="rect">
            <a:avLst/>
          </a:prstGeom>
          <a:no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239" name="Google Shape;239;p25"/>
          <p:cNvSpPr txBox="1"/>
          <p:nvPr/>
        </p:nvSpPr>
        <p:spPr>
          <a:xfrm>
            <a:off x="2242275" y="3533675"/>
            <a:ext cx="22827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666666"/>
                </a:solidFill>
                <a:latin typeface="Lato"/>
                <a:ea typeface="Lato"/>
                <a:cs typeface="Lato"/>
                <a:sym typeface="Lato"/>
              </a:rPr>
              <a:t>Constrains a classifier’s objectives</a:t>
            </a:r>
            <a:r>
              <a:rPr lang="en" sz="1300" b="1">
                <a:solidFill>
                  <a:srgbClr val="7F6000"/>
                </a:solidFill>
                <a:latin typeface="Lato"/>
                <a:ea typeface="Lato"/>
                <a:cs typeface="Lato"/>
                <a:sym typeface="Lato"/>
              </a:rPr>
              <a:t> </a:t>
            </a:r>
            <a:r>
              <a:rPr lang="en" b="1" i="1" u="sng">
                <a:solidFill>
                  <a:srgbClr val="0B5394"/>
                </a:solidFill>
                <a:latin typeface="Lato"/>
                <a:ea typeface="Lato"/>
                <a:cs typeface="Lato"/>
                <a:sym typeface="Lato"/>
              </a:rPr>
              <a:t>during</a:t>
            </a:r>
            <a:r>
              <a:rPr lang="en" sz="1300" b="1" i="1">
                <a:solidFill>
                  <a:srgbClr val="7F6000"/>
                </a:solidFill>
                <a:latin typeface="Lato"/>
                <a:ea typeface="Lato"/>
                <a:cs typeface="Lato"/>
                <a:sym typeface="Lato"/>
              </a:rPr>
              <a:t> </a:t>
            </a:r>
            <a:r>
              <a:rPr lang="en" sz="1300">
                <a:solidFill>
                  <a:srgbClr val="666666"/>
                </a:solidFill>
                <a:latin typeface="Lato"/>
                <a:ea typeface="Lato"/>
                <a:cs typeface="Lato"/>
                <a:sym typeface="Lato"/>
              </a:rPr>
              <a:t>training</a:t>
            </a:r>
            <a:endParaRPr sz="1500">
              <a:solidFill>
                <a:srgbClr val="666666"/>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C4587"/>
                </a:solidFill>
              </a:rPr>
              <a:t>Fair classification techniques: </a:t>
            </a:r>
            <a:r>
              <a:rPr lang="en" sz="1500">
                <a:solidFill>
                  <a:srgbClr val="0000FF"/>
                </a:solidFill>
              </a:rPr>
              <a:t>post-processing</a:t>
            </a:r>
            <a:endParaRPr sz="1500">
              <a:solidFill>
                <a:srgbClr val="0000FF"/>
              </a:solidFill>
            </a:endParaRPr>
          </a:p>
        </p:txBody>
      </p:sp>
      <p:sp>
        <p:nvSpPr>
          <p:cNvPr id="245" name="Google Shape;245;p26"/>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246" name="Google Shape;246;p26"/>
          <p:cNvPicPr preferRelativeResize="0"/>
          <p:nvPr/>
        </p:nvPicPr>
        <p:blipFill rotWithShape="1">
          <a:blip r:embed="rId3">
            <a:alphaModFix/>
          </a:blip>
          <a:srcRect/>
          <a:stretch/>
        </p:blipFill>
        <p:spPr>
          <a:xfrm>
            <a:off x="1106750" y="2064705"/>
            <a:ext cx="4428725" cy="1343470"/>
          </a:xfrm>
          <a:prstGeom prst="rect">
            <a:avLst/>
          </a:prstGeom>
          <a:noFill/>
          <a:ln>
            <a:noFill/>
          </a:ln>
        </p:spPr>
      </p:pic>
      <p:pic>
        <p:nvPicPr>
          <p:cNvPr id="247" name="Google Shape;247;p26"/>
          <p:cNvPicPr preferRelativeResize="0"/>
          <p:nvPr/>
        </p:nvPicPr>
        <p:blipFill rotWithShape="1">
          <a:blip r:embed="rId4">
            <a:alphaModFix/>
          </a:blip>
          <a:srcRect l="13837" t="-11781"/>
          <a:stretch/>
        </p:blipFill>
        <p:spPr>
          <a:xfrm>
            <a:off x="5535475" y="1593425"/>
            <a:ext cx="2055775" cy="1768450"/>
          </a:xfrm>
          <a:prstGeom prst="rect">
            <a:avLst/>
          </a:prstGeom>
          <a:noFill/>
          <a:ln>
            <a:noFill/>
          </a:ln>
        </p:spPr>
      </p:pic>
      <p:sp>
        <p:nvSpPr>
          <p:cNvPr id="248" name="Google Shape;248;p26"/>
          <p:cNvSpPr/>
          <p:nvPr/>
        </p:nvSpPr>
        <p:spPr>
          <a:xfrm>
            <a:off x="6273663" y="1939175"/>
            <a:ext cx="1093500" cy="15945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249" name="Google Shape;249;p26"/>
          <p:cNvSpPr txBox="1"/>
          <p:nvPr/>
        </p:nvSpPr>
        <p:spPr>
          <a:xfrm>
            <a:off x="5837500" y="3533675"/>
            <a:ext cx="21264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666666"/>
                </a:solidFill>
                <a:latin typeface="Lato"/>
                <a:ea typeface="Lato"/>
                <a:cs typeface="Lato"/>
                <a:sym typeface="Lato"/>
              </a:rPr>
              <a:t>Modifies predictions</a:t>
            </a:r>
            <a:r>
              <a:rPr lang="en" sz="1300" b="1">
                <a:solidFill>
                  <a:srgbClr val="7F6000"/>
                </a:solidFill>
                <a:latin typeface="Lato"/>
                <a:ea typeface="Lato"/>
                <a:cs typeface="Lato"/>
                <a:sym typeface="Lato"/>
              </a:rPr>
              <a:t> </a:t>
            </a:r>
            <a:r>
              <a:rPr lang="en" b="1" i="1" u="sng">
                <a:solidFill>
                  <a:srgbClr val="0B5394"/>
                </a:solidFill>
                <a:latin typeface="Lato"/>
                <a:ea typeface="Lato"/>
                <a:cs typeface="Lato"/>
                <a:sym typeface="Lato"/>
              </a:rPr>
              <a:t>after</a:t>
            </a:r>
            <a:r>
              <a:rPr lang="en" sz="1300" b="1" i="1">
                <a:solidFill>
                  <a:srgbClr val="7F6000"/>
                </a:solidFill>
                <a:latin typeface="Lato"/>
                <a:ea typeface="Lato"/>
                <a:cs typeface="Lato"/>
                <a:sym typeface="Lato"/>
              </a:rPr>
              <a:t> </a:t>
            </a:r>
            <a:r>
              <a:rPr lang="en" sz="1300">
                <a:solidFill>
                  <a:srgbClr val="666666"/>
                </a:solidFill>
                <a:latin typeface="Lato"/>
                <a:ea typeface="Lato"/>
                <a:cs typeface="Lato"/>
                <a:sym typeface="Lato"/>
              </a:rPr>
              <a:t>training to achieve fairness</a:t>
            </a:r>
            <a:endParaRPr sz="1300">
              <a:solidFill>
                <a:srgbClr val="666666"/>
              </a:solidFill>
              <a:latin typeface="Lato"/>
              <a:ea typeface="Lato"/>
              <a:cs typeface="Lato"/>
              <a:sym typeface="Lato"/>
            </a:endParaRPr>
          </a:p>
        </p:txBody>
      </p:sp>
      <p:pic>
        <p:nvPicPr>
          <p:cNvPr id="250" name="Google Shape;250;p26"/>
          <p:cNvPicPr preferRelativeResize="0"/>
          <p:nvPr/>
        </p:nvPicPr>
        <p:blipFill rotWithShape="1">
          <a:blip r:embed="rId5">
            <a:alphaModFix/>
          </a:blip>
          <a:srcRect t="6288"/>
          <a:stretch/>
        </p:blipFill>
        <p:spPr>
          <a:xfrm>
            <a:off x="4294275" y="3408175"/>
            <a:ext cx="1314100" cy="172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7"/>
          <p:cNvSpPr txBox="1">
            <a:spLocks noGrp="1"/>
          </p:cNvSpPr>
          <p:nvPr>
            <p:ph type="title"/>
          </p:nvPr>
        </p:nvSpPr>
        <p:spPr>
          <a:xfrm>
            <a:off x="729450" y="1166250"/>
            <a:ext cx="72759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1500">
                <a:solidFill>
                  <a:srgbClr val="1C4587"/>
                </a:solidFill>
              </a:rPr>
              <a:t>The tradeoffs among fair classification techniques are not well-studied</a:t>
            </a:r>
            <a:endParaRPr sz="1500"/>
          </a:p>
        </p:txBody>
      </p:sp>
      <p:sp>
        <p:nvSpPr>
          <p:cNvPr id="256" name="Google Shape;256;p27"/>
          <p:cNvSpPr txBox="1">
            <a:spLocks noGrp="1"/>
          </p:cNvSpPr>
          <p:nvPr>
            <p:ph type="body" idx="1"/>
          </p:nvPr>
        </p:nvSpPr>
        <p:spPr>
          <a:xfrm>
            <a:off x="1609725" y="2116300"/>
            <a:ext cx="5061300" cy="535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sz="1700" b="1">
                <a:solidFill>
                  <a:srgbClr val="CC0000"/>
                </a:solidFill>
              </a:rPr>
              <a:t>No detailed empirical study exists in literature.</a:t>
            </a:r>
            <a:endParaRPr sz="1700" b="1">
              <a:solidFill>
                <a:srgbClr val="CC0000"/>
              </a:solidFill>
            </a:endParaRPr>
          </a:p>
        </p:txBody>
      </p:sp>
      <p:pic>
        <p:nvPicPr>
          <p:cNvPr id="257" name="Google Shape;257;p27"/>
          <p:cNvPicPr preferRelativeResize="0"/>
          <p:nvPr/>
        </p:nvPicPr>
        <p:blipFill rotWithShape="1">
          <a:blip r:embed="rId3">
            <a:alphaModFix/>
          </a:blip>
          <a:srcRect/>
          <a:stretch/>
        </p:blipFill>
        <p:spPr>
          <a:xfrm>
            <a:off x="7496900" y="3595250"/>
            <a:ext cx="820650" cy="1548250"/>
          </a:xfrm>
          <a:prstGeom prst="rect">
            <a:avLst/>
          </a:prstGeom>
          <a:noFill/>
          <a:ln>
            <a:noFill/>
          </a:ln>
        </p:spPr>
      </p:pic>
      <p:sp>
        <p:nvSpPr>
          <p:cNvPr id="258" name="Google Shape;258;p27"/>
          <p:cNvSpPr txBox="1"/>
          <p:nvPr/>
        </p:nvSpPr>
        <p:spPr>
          <a:xfrm>
            <a:off x="1609725" y="3195050"/>
            <a:ext cx="51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59" name="Google Shape;259;p27"/>
          <p:cNvSpPr txBox="1"/>
          <p:nvPr/>
        </p:nvSpPr>
        <p:spPr>
          <a:xfrm>
            <a:off x="1721500" y="3148775"/>
            <a:ext cx="49494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solidFill>
                  <a:srgbClr val="6AA84F"/>
                </a:solidFill>
                <a:latin typeface="Lato"/>
                <a:ea typeface="Lato"/>
                <a:cs typeface="Lato"/>
                <a:sym typeface="Lato"/>
              </a:rPr>
              <a:t>We empirically analyze and compare the </a:t>
            </a:r>
            <a:br>
              <a:rPr lang="en" sz="1700" b="1">
                <a:solidFill>
                  <a:srgbClr val="6AA84F"/>
                </a:solidFill>
                <a:latin typeface="Lato"/>
                <a:ea typeface="Lato"/>
                <a:cs typeface="Lato"/>
                <a:sym typeface="Lato"/>
              </a:rPr>
            </a:br>
            <a:r>
              <a:rPr lang="en" sz="1700" b="1">
                <a:solidFill>
                  <a:srgbClr val="6AA84F"/>
                </a:solidFill>
                <a:latin typeface="Lato"/>
                <a:ea typeface="Lato"/>
                <a:cs typeface="Lato"/>
                <a:sym typeface="Lato"/>
              </a:rPr>
              <a:t>fair classifiers!</a:t>
            </a:r>
            <a:endParaRPr sz="1700" b="1">
              <a:solidFill>
                <a:srgbClr val="6AA84F"/>
              </a:solidFill>
              <a:latin typeface="Lato"/>
              <a:ea typeface="Lato"/>
              <a:cs typeface="Lato"/>
              <a:sym typeface="Lato"/>
            </a:endParaRPr>
          </a:p>
        </p:txBody>
      </p:sp>
      <p:pic>
        <p:nvPicPr>
          <p:cNvPr id="260" name="Google Shape;260;p27"/>
          <p:cNvPicPr preferRelativeResize="0"/>
          <p:nvPr/>
        </p:nvPicPr>
        <p:blipFill>
          <a:blip r:embed="rId4">
            <a:alphaModFix/>
          </a:blip>
          <a:stretch>
            <a:fillRect/>
          </a:stretch>
        </p:blipFill>
        <p:spPr>
          <a:xfrm>
            <a:off x="7574900" y="2821800"/>
            <a:ext cx="742650" cy="742650"/>
          </a:xfrm>
          <a:prstGeom prst="rect">
            <a:avLst/>
          </a:prstGeom>
          <a:noFill/>
          <a:ln>
            <a:noFill/>
          </a:ln>
        </p:spPr>
      </p:pic>
      <p:pic>
        <p:nvPicPr>
          <p:cNvPr id="261" name="Google Shape;261;p27"/>
          <p:cNvPicPr preferRelativeResize="0"/>
          <p:nvPr/>
        </p:nvPicPr>
        <p:blipFill>
          <a:blip r:embed="rId5">
            <a:alphaModFix/>
          </a:blip>
          <a:stretch>
            <a:fillRect/>
          </a:stretch>
        </p:blipFill>
        <p:spPr>
          <a:xfrm>
            <a:off x="7352050" y="2647600"/>
            <a:ext cx="653275" cy="914601"/>
          </a:xfrm>
          <a:prstGeom prst="rect">
            <a:avLst/>
          </a:prstGeom>
          <a:noFill/>
          <a:ln>
            <a:noFill/>
          </a:ln>
        </p:spPr>
      </p:pic>
      <p:pic>
        <p:nvPicPr>
          <p:cNvPr id="262" name="Google Shape;262;p27"/>
          <p:cNvPicPr preferRelativeResize="0"/>
          <p:nvPr/>
        </p:nvPicPr>
        <p:blipFill>
          <a:blip r:embed="rId5">
            <a:alphaModFix/>
          </a:blip>
          <a:stretch>
            <a:fillRect/>
          </a:stretch>
        </p:blipFill>
        <p:spPr>
          <a:xfrm>
            <a:off x="7935271" y="3102650"/>
            <a:ext cx="382280" cy="535201"/>
          </a:xfrm>
          <a:prstGeom prst="rect">
            <a:avLst/>
          </a:prstGeom>
          <a:noFill/>
          <a:ln>
            <a:noFill/>
          </a:ln>
        </p:spPr>
      </p:pic>
      <p:pic>
        <p:nvPicPr>
          <p:cNvPr id="263" name="Google Shape;263;p27"/>
          <p:cNvPicPr preferRelativeResize="0"/>
          <p:nvPr/>
        </p:nvPicPr>
        <p:blipFill rotWithShape="1">
          <a:blip r:embed="rId6">
            <a:alphaModFix/>
          </a:blip>
          <a:srcRect l="8969" t="12029" r="10365" b="19505"/>
          <a:stretch/>
        </p:blipFill>
        <p:spPr>
          <a:xfrm>
            <a:off x="862850" y="2073425"/>
            <a:ext cx="709525" cy="650379"/>
          </a:xfrm>
          <a:prstGeom prst="rect">
            <a:avLst/>
          </a:prstGeom>
          <a:noFill/>
          <a:ln>
            <a:noFill/>
          </a:ln>
        </p:spPr>
      </p:pic>
      <p:pic>
        <p:nvPicPr>
          <p:cNvPr id="264" name="Google Shape;264;p27"/>
          <p:cNvPicPr preferRelativeResize="0"/>
          <p:nvPr/>
        </p:nvPicPr>
        <p:blipFill>
          <a:blip r:embed="rId7">
            <a:alphaModFix/>
          </a:blip>
          <a:stretch>
            <a:fillRect/>
          </a:stretch>
        </p:blipFill>
        <p:spPr>
          <a:xfrm>
            <a:off x="707100" y="3015225"/>
            <a:ext cx="1014398" cy="1014398"/>
          </a:xfrm>
          <a:prstGeom prst="rect">
            <a:avLst/>
          </a:prstGeom>
          <a:noFill/>
          <a:ln>
            <a:noFill/>
          </a:ln>
        </p:spPr>
      </p:pic>
      <p:sp>
        <p:nvSpPr>
          <p:cNvPr id="265" name="Google Shape;265;p27"/>
          <p:cNvSpPr/>
          <p:nvPr/>
        </p:nvSpPr>
        <p:spPr>
          <a:xfrm>
            <a:off x="717875" y="3072725"/>
            <a:ext cx="5638500" cy="899400"/>
          </a:xfrm>
          <a:prstGeom prst="rect">
            <a:avLst/>
          </a:prstGeom>
          <a:noFill/>
          <a:ln w="28575"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txBox="1"/>
          <p:nvPr/>
        </p:nvSpPr>
        <p:spPr>
          <a:xfrm>
            <a:off x="2301725" y="3972125"/>
            <a:ext cx="2124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38761D"/>
                </a:solidFill>
                <a:latin typeface="Lato"/>
                <a:ea typeface="Lato"/>
                <a:cs typeface="Lato"/>
                <a:sym typeface="Lato"/>
              </a:rPr>
              <a:t>Second Contribution</a:t>
            </a:r>
            <a:endParaRPr sz="1500" b="1">
              <a:solidFill>
                <a:srgbClr val="38761D"/>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par>
                                <p:cTn id="8" presetID="10" presetClass="entr" presetSubtype="0" fill="hold" nodeType="withEffect">
                                  <p:stCondLst>
                                    <p:cond delay="0"/>
                                  </p:stCondLst>
                                  <p:childTnLst>
                                    <p:set>
                                      <p:cBhvr>
                                        <p:cTn id="9" dur="1" fill="hold">
                                          <p:stCondLst>
                                            <p:cond delay="0"/>
                                          </p:stCondLst>
                                        </p:cTn>
                                        <p:tgtEl>
                                          <p:spTgt spid="256"/>
                                        </p:tgtEl>
                                        <p:attrNameLst>
                                          <p:attrName>style.visibility</p:attrName>
                                        </p:attrNameLst>
                                      </p:cBhvr>
                                      <p:to>
                                        <p:strVal val="visible"/>
                                      </p:to>
                                    </p:set>
                                    <p:animEffect transition="in" filter="fade">
                                      <p:cBhvr>
                                        <p:cTn id="10" dur="1000"/>
                                        <p:tgtEl>
                                          <p:spTgt spid="256"/>
                                        </p:tgtEl>
                                      </p:cBhvr>
                                    </p:animEffect>
                                  </p:childTnLst>
                                </p:cTn>
                              </p:par>
                              <p:par>
                                <p:cTn id="11" presetID="10" presetClass="entr" presetSubtype="0" fill="hold" nodeType="withEffect">
                                  <p:stCondLst>
                                    <p:cond delay="0"/>
                                  </p:stCondLst>
                                  <p:childTnLst>
                                    <p:set>
                                      <p:cBhvr>
                                        <p:cTn id="12" dur="1" fill="hold">
                                          <p:stCondLst>
                                            <p:cond delay="0"/>
                                          </p:stCondLst>
                                        </p:cTn>
                                        <p:tgtEl>
                                          <p:spTgt spid="257"/>
                                        </p:tgtEl>
                                        <p:attrNameLst>
                                          <p:attrName>style.visibility</p:attrName>
                                        </p:attrNameLst>
                                      </p:cBhvr>
                                      <p:to>
                                        <p:strVal val="visible"/>
                                      </p:to>
                                    </p:set>
                                    <p:animEffect transition="in" filter="fade">
                                      <p:cBhvr>
                                        <p:cTn id="13" dur="1000"/>
                                        <p:tgtEl>
                                          <p:spTgt spid="257"/>
                                        </p:tgtEl>
                                      </p:cBhvr>
                                    </p:animEffect>
                                  </p:childTnLst>
                                </p:cTn>
                              </p:par>
                              <p:par>
                                <p:cTn id="14" presetID="10" presetClass="entr" presetSubtype="0" fill="hold" nodeType="withEffect">
                                  <p:stCondLst>
                                    <p:cond delay="0"/>
                                  </p:stCondLst>
                                  <p:childTnLst>
                                    <p:set>
                                      <p:cBhvr>
                                        <p:cTn id="15" dur="1" fill="hold">
                                          <p:stCondLst>
                                            <p:cond delay="0"/>
                                          </p:stCondLst>
                                        </p:cTn>
                                        <p:tgtEl>
                                          <p:spTgt spid="262"/>
                                        </p:tgtEl>
                                        <p:attrNameLst>
                                          <p:attrName>style.visibility</p:attrName>
                                        </p:attrNameLst>
                                      </p:cBhvr>
                                      <p:to>
                                        <p:strVal val="visible"/>
                                      </p:to>
                                    </p:set>
                                    <p:animEffect transition="in" filter="fade">
                                      <p:cBhvr>
                                        <p:cTn id="16" dur="1000"/>
                                        <p:tgtEl>
                                          <p:spTgt spid="262"/>
                                        </p:tgtEl>
                                      </p:cBhvr>
                                    </p:animEffect>
                                  </p:childTnLst>
                                </p:cTn>
                              </p:par>
                              <p:par>
                                <p:cTn id="17" presetID="10" presetClass="entr" presetSubtype="0" fill="hold" nodeType="withEffect">
                                  <p:stCondLst>
                                    <p:cond delay="0"/>
                                  </p:stCondLst>
                                  <p:childTnLst>
                                    <p:set>
                                      <p:cBhvr>
                                        <p:cTn id="18" dur="1" fill="hold">
                                          <p:stCondLst>
                                            <p:cond delay="0"/>
                                          </p:stCondLst>
                                        </p:cTn>
                                        <p:tgtEl>
                                          <p:spTgt spid="261"/>
                                        </p:tgtEl>
                                        <p:attrNameLst>
                                          <p:attrName>style.visibility</p:attrName>
                                        </p:attrNameLst>
                                      </p:cBhvr>
                                      <p:to>
                                        <p:strVal val="visible"/>
                                      </p:to>
                                    </p:set>
                                    <p:animEffect transition="in" filter="fade">
                                      <p:cBhvr>
                                        <p:cTn id="19" dur="1000"/>
                                        <p:tgtEl>
                                          <p:spTgt spid="26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4"/>
                                        </p:tgtEl>
                                        <p:attrNameLst>
                                          <p:attrName>style.visibility</p:attrName>
                                        </p:attrNameLst>
                                      </p:cBhvr>
                                      <p:to>
                                        <p:strVal val="visible"/>
                                      </p:to>
                                    </p:set>
                                    <p:animEffect transition="in" filter="fade">
                                      <p:cBhvr>
                                        <p:cTn id="24" dur="1000"/>
                                        <p:tgtEl>
                                          <p:spTgt spid="264"/>
                                        </p:tgtEl>
                                      </p:cBhvr>
                                    </p:animEffect>
                                  </p:childTnLst>
                                </p:cTn>
                              </p:par>
                              <p:par>
                                <p:cTn id="25" presetID="10" presetClass="entr" presetSubtype="0" fill="hold" nodeType="with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fade">
                                      <p:cBhvr>
                                        <p:cTn id="27" dur="1000"/>
                                        <p:tgtEl>
                                          <p:spTgt spid="259"/>
                                        </p:tgtEl>
                                      </p:cBhvr>
                                    </p:animEffect>
                                  </p:childTnLst>
                                </p:cTn>
                              </p:par>
                              <p:par>
                                <p:cTn id="28" presetID="10" presetClass="entr" presetSubtype="0" fill="hold" nodeType="withEffect">
                                  <p:stCondLst>
                                    <p:cond delay="0"/>
                                  </p:stCondLst>
                                  <p:childTnLst>
                                    <p:set>
                                      <p:cBhvr>
                                        <p:cTn id="29" dur="1" fill="hold">
                                          <p:stCondLst>
                                            <p:cond delay="0"/>
                                          </p:stCondLst>
                                        </p:cTn>
                                        <p:tgtEl>
                                          <p:spTgt spid="260"/>
                                        </p:tgtEl>
                                        <p:attrNameLst>
                                          <p:attrName>style.visibility</p:attrName>
                                        </p:attrNameLst>
                                      </p:cBhvr>
                                      <p:to>
                                        <p:strVal val="visible"/>
                                      </p:to>
                                    </p:set>
                                    <p:animEffect transition="in" filter="fade">
                                      <p:cBhvr>
                                        <p:cTn id="30" dur="1000"/>
                                        <p:tgtEl>
                                          <p:spTgt spid="260"/>
                                        </p:tgtEl>
                                      </p:cBhvr>
                                    </p:animEffect>
                                  </p:childTnLst>
                                </p:cTn>
                              </p:par>
                              <p:par>
                                <p:cTn id="31" presetID="1" presetClass="exit" presetSubtype="0" fill="hold" nodeType="withEffect">
                                  <p:stCondLst>
                                    <p:cond delay="0"/>
                                  </p:stCondLst>
                                  <p:childTnLst>
                                    <p:set>
                                      <p:cBhvr>
                                        <p:cTn id="32" dur="1" fill="hold">
                                          <p:stCondLst>
                                            <p:cond delay="0"/>
                                          </p:stCondLst>
                                        </p:cTn>
                                        <p:tgtEl>
                                          <p:spTgt spid="26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6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5"/>
                                        </p:tgtEl>
                                        <p:attrNameLst>
                                          <p:attrName>style.visibility</p:attrName>
                                        </p:attrNameLst>
                                      </p:cBhvr>
                                      <p:to>
                                        <p:strVal val="visible"/>
                                      </p:to>
                                    </p:set>
                                    <p:animEffect transition="in" filter="fade">
                                      <p:cBhvr>
                                        <p:cTn id="39" dur="1000"/>
                                        <p:tgtEl>
                                          <p:spTgt spid="265"/>
                                        </p:tgtEl>
                                      </p:cBhvr>
                                    </p:animEffect>
                                  </p:childTnLst>
                                </p:cTn>
                              </p:par>
                              <p:par>
                                <p:cTn id="40" presetID="10" presetClass="entr" presetSubtype="0" fill="hold" nodeType="withEffect">
                                  <p:stCondLst>
                                    <p:cond delay="0"/>
                                  </p:stCondLst>
                                  <p:childTnLst>
                                    <p:set>
                                      <p:cBhvr>
                                        <p:cTn id="41" dur="1" fill="hold">
                                          <p:stCondLst>
                                            <p:cond delay="0"/>
                                          </p:stCondLst>
                                        </p:cTn>
                                        <p:tgtEl>
                                          <p:spTgt spid="266"/>
                                        </p:tgtEl>
                                        <p:attrNameLst>
                                          <p:attrName>style.visibility</p:attrName>
                                        </p:attrNameLst>
                                      </p:cBhvr>
                                      <p:to>
                                        <p:strVal val="visible"/>
                                      </p:to>
                                    </p:set>
                                    <p:animEffect transition="in" filter="fade">
                                      <p:cBhvr>
                                        <p:cTn id="42"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p:nvPr/>
        </p:nvSpPr>
        <p:spPr>
          <a:xfrm>
            <a:off x="1082475" y="1818675"/>
            <a:ext cx="37197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accent1"/>
                </a:solidFill>
                <a:latin typeface="Lato"/>
                <a:ea typeface="Lato"/>
                <a:cs typeface="Lato"/>
                <a:sym typeface="Lato"/>
              </a:rPr>
              <a:t> </a:t>
            </a:r>
            <a:r>
              <a:rPr lang="en" b="1">
                <a:latin typeface="Lato"/>
                <a:ea typeface="Lato"/>
                <a:cs typeface="Lato"/>
                <a:sym typeface="Lato"/>
              </a:rPr>
              <a:t>Evaluating broad range of 18 fair classifiers</a:t>
            </a:r>
            <a:endParaRPr b="1">
              <a:latin typeface="Lato"/>
              <a:ea typeface="Lato"/>
              <a:cs typeface="Lato"/>
              <a:sym typeface="Lato"/>
            </a:endParaRPr>
          </a:p>
          <a:p>
            <a:pPr marL="0" lvl="0" indent="0" algn="ctr" rtl="0">
              <a:lnSpc>
                <a:spcPct val="115000"/>
              </a:lnSpc>
              <a:spcBef>
                <a:spcPts val="0"/>
              </a:spcBef>
              <a:spcAft>
                <a:spcPts val="0"/>
              </a:spcAft>
              <a:buNone/>
            </a:pPr>
            <a:endParaRPr b="1">
              <a:latin typeface="Lato"/>
              <a:ea typeface="Lato"/>
              <a:cs typeface="Lato"/>
              <a:sym typeface="Lato"/>
            </a:endParaRPr>
          </a:p>
          <a:p>
            <a:pPr marL="457200" lvl="0" indent="-311150" algn="l" rtl="0">
              <a:spcBef>
                <a:spcPts val="0"/>
              </a:spcBef>
              <a:spcAft>
                <a:spcPts val="0"/>
              </a:spcAft>
              <a:buClr>
                <a:srgbClr val="666666"/>
              </a:buClr>
              <a:buSzPts val="1300"/>
              <a:buFont typeface="Lato"/>
              <a:buChar char="●"/>
            </a:pPr>
            <a:r>
              <a:rPr lang="en" sz="1300">
                <a:solidFill>
                  <a:srgbClr val="666666"/>
                </a:solidFill>
                <a:latin typeface="Lato"/>
                <a:ea typeface="Lato"/>
                <a:cs typeface="Lato"/>
                <a:sym typeface="Lato"/>
              </a:rPr>
              <a:t>  </a:t>
            </a:r>
            <a:r>
              <a:rPr lang="en" sz="1300" b="1">
                <a:solidFill>
                  <a:srgbClr val="0B5394"/>
                </a:solidFill>
                <a:latin typeface="Lato"/>
                <a:ea typeface="Lato"/>
                <a:cs typeface="Lato"/>
                <a:sym typeface="Lato"/>
              </a:rPr>
              <a:t>7</a:t>
            </a:r>
            <a:r>
              <a:rPr lang="en" sz="1300">
                <a:solidFill>
                  <a:srgbClr val="666666"/>
                </a:solidFill>
                <a:latin typeface="Lato"/>
                <a:ea typeface="Lato"/>
                <a:cs typeface="Lato"/>
                <a:sym typeface="Lato"/>
              </a:rPr>
              <a:t> variants of </a:t>
            </a:r>
            <a:r>
              <a:rPr lang="en" b="1">
                <a:solidFill>
                  <a:srgbClr val="0B5394"/>
                </a:solidFill>
                <a:latin typeface="Lato"/>
                <a:ea typeface="Lato"/>
                <a:cs typeface="Lato"/>
                <a:sym typeface="Lato"/>
              </a:rPr>
              <a:t>pre</a:t>
            </a:r>
            <a:r>
              <a:rPr lang="en" sz="1300">
                <a:solidFill>
                  <a:srgbClr val="666666"/>
                </a:solidFill>
                <a:latin typeface="Lato"/>
                <a:ea typeface="Lato"/>
                <a:cs typeface="Lato"/>
                <a:sym typeface="Lato"/>
              </a:rPr>
              <a:t>-processing</a:t>
            </a:r>
            <a:br>
              <a:rPr lang="en" sz="1300">
                <a:solidFill>
                  <a:srgbClr val="666666"/>
                </a:solidFill>
                <a:latin typeface="Lato"/>
                <a:ea typeface="Lato"/>
                <a:cs typeface="Lato"/>
                <a:sym typeface="Lato"/>
              </a:rPr>
            </a:br>
            <a:endParaRPr sz="1300">
              <a:solidFill>
                <a:srgbClr val="666666"/>
              </a:solidFill>
              <a:latin typeface="Lato"/>
              <a:ea typeface="Lato"/>
              <a:cs typeface="Lato"/>
              <a:sym typeface="Lato"/>
            </a:endParaRPr>
          </a:p>
          <a:p>
            <a:pPr marL="457200" lvl="0" indent="-311150" algn="l" rtl="0">
              <a:spcBef>
                <a:spcPts val="0"/>
              </a:spcBef>
              <a:spcAft>
                <a:spcPts val="0"/>
              </a:spcAft>
              <a:buClr>
                <a:srgbClr val="666666"/>
              </a:buClr>
              <a:buSzPts val="1300"/>
              <a:buFont typeface="Lato"/>
              <a:buChar char="●"/>
            </a:pPr>
            <a:r>
              <a:rPr lang="en" sz="1300">
                <a:solidFill>
                  <a:srgbClr val="666666"/>
                </a:solidFill>
                <a:latin typeface="Lato"/>
                <a:ea typeface="Lato"/>
                <a:cs typeface="Lato"/>
                <a:sym typeface="Lato"/>
              </a:rPr>
              <a:t>  </a:t>
            </a:r>
            <a:r>
              <a:rPr lang="en" sz="1300" b="1">
                <a:solidFill>
                  <a:srgbClr val="0B5394"/>
                </a:solidFill>
                <a:latin typeface="Lato"/>
                <a:ea typeface="Lato"/>
                <a:cs typeface="Lato"/>
                <a:sym typeface="Lato"/>
              </a:rPr>
              <a:t>8</a:t>
            </a:r>
            <a:r>
              <a:rPr lang="en" sz="1300">
                <a:solidFill>
                  <a:srgbClr val="666666"/>
                </a:solidFill>
                <a:latin typeface="Lato"/>
                <a:ea typeface="Lato"/>
                <a:cs typeface="Lato"/>
                <a:sym typeface="Lato"/>
              </a:rPr>
              <a:t> variants of </a:t>
            </a:r>
            <a:r>
              <a:rPr lang="en" b="1">
                <a:solidFill>
                  <a:srgbClr val="0B5394"/>
                </a:solidFill>
                <a:latin typeface="Lato"/>
                <a:ea typeface="Lato"/>
                <a:cs typeface="Lato"/>
                <a:sym typeface="Lato"/>
              </a:rPr>
              <a:t>in</a:t>
            </a:r>
            <a:r>
              <a:rPr lang="en" sz="1300">
                <a:solidFill>
                  <a:srgbClr val="666666"/>
                </a:solidFill>
                <a:latin typeface="Lato"/>
                <a:ea typeface="Lato"/>
                <a:cs typeface="Lato"/>
                <a:sym typeface="Lato"/>
              </a:rPr>
              <a:t>-processing</a:t>
            </a:r>
            <a:br>
              <a:rPr lang="en" sz="1300">
                <a:solidFill>
                  <a:srgbClr val="666666"/>
                </a:solidFill>
                <a:latin typeface="Lato"/>
                <a:ea typeface="Lato"/>
                <a:cs typeface="Lato"/>
                <a:sym typeface="Lato"/>
              </a:rPr>
            </a:br>
            <a:endParaRPr sz="1300">
              <a:solidFill>
                <a:srgbClr val="666666"/>
              </a:solidFill>
              <a:latin typeface="Lato"/>
              <a:ea typeface="Lato"/>
              <a:cs typeface="Lato"/>
              <a:sym typeface="Lato"/>
            </a:endParaRPr>
          </a:p>
          <a:p>
            <a:pPr marL="457200" lvl="0" indent="-311150" algn="l" rtl="0">
              <a:lnSpc>
                <a:spcPct val="107000"/>
              </a:lnSpc>
              <a:spcBef>
                <a:spcPts val="0"/>
              </a:spcBef>
              <a:spcAft>
                <a:spcPts val="0"/>
              </a:spcAft>
              <a:buClr>
                <a:srgbClr val="666666"/>
              </a:buClr>
              <a:buSzPts val="1300"/>
              <a:buFont typeface="Lato"/>
              <a:buChar char="●"/>
            </a:pPr>
            <a:r>
              <a:rPr lang="en" sz="1300">
                <a:solidFill>
                  <a:srgbClr val="666666"/>
                </a:solidFill>
                <a:latin typeface="Lato"/>
                <a:ea typeface="Lato"/>
                <a:cs typeface="Lato"/>
                <a:sym typeface="Lato"/>
              </a:rPr>
              <a:t>  </a:t>
            </a:r>
            <a:r>
              <a:rPr lang="en" sz="1300" b="1">
                <a:solidFill>
                  <a:srgbClr val="0B5394"/>
                </a:solidFill>
                <a:latin typeface="Lato"/>
                <a:ea typeface="Lato"/>
                <a:cs typeface="Lato"/>
                <a:sym typeface="Lato"/>
              </a:rPr>
              <a:t>3</a:t>
            </a:r>
            <a:r>
              <a:rPr lang="en" sz="1300">
                <a:solidFill>
                  <a:srgbClr val="666666"/>
                </a:solidFill>
                <a:latin typeface="Lato"/>
                <a:ea typeface="Lato"/>
                <a:cs typeface="Lato"/>
                <a:sym typeface="Lato"/>
              </a:rPr>
              <a:t> variants of </a:t>
            </a:r>
            <a:r>
              <a:rPr lang="en" b="1">
                <a:solidFill>
                  <a:srgbClr val="0B5394"/>
                </a:solidFill>
                <a:latin typeface="Lato"/>
                <a:ea typeface="Lato"/>
                <a:cs typeface="Lato"/>
                <a:sym typeface="Lato"/>
              </a:rPr>
              <a:t>post</a:t>
            </a:r>
            <a:r>
              <a:rPr lang="en" sz="1300">
                <a:solidFill>
                  <a:srgbClr val="666666"/>
                </a:solidFill>
                <a:latin typeface="Lato"/>
                <a:ea typeface="Lato"/>
                <a:cs typeface="Lato"/>
                <a:sym typeface="Lato"/>
              </a:rPr>
              <a:t>-processing </a:t>
            </a:r>
            <a:endParaRPr sz="1300">
              <a:solidFill>
                <a:srgbClr val="666666"/>
              </a:solidFill>
              <a:latin typeface="Lato"/>
              <a:ea typeface="Lato"/>
              <a:cs typeface="Lato"/>
              <a:sym typeface="Lato"/>
            </a:endParaRPr>
          </a:p>
          <a:p>
            <a:pPr marL="457200" lvl="0" indent="0" algn="l" rtl="0">
              <a:lnSpc>
                <a:spcPct val="107000"/>
              </a:lnSpc>
              <a:spcBef>
                <a:spcPts val="0"/>
              </a:spcBef>
              <a:spcAft>
                <a:spcPts val="0"/>
              </a:spcAft>
              <a:buNone/>
            </a:pPr>
            <a:endParaRPr sz="1100">
              <a:solidFill>
                <a:srgbClr val="666666"/>
              </a:solidFill>
              <a:latin typeface="Lato"/>
              <a:ea typeface="Lato"/>
              <a:cs typeface="Lato"/>
              <a:sym typeface="Lato"/>
            </a:endParaRPr>
          </a:p>
          <a:p>
            <a:pPr marL="0" lvl="0" indent="0" algn="l" rtl="0">
              <a:spcBef>
                <a:spcPts val="0"/>
              </a:spcBef>
              <a:spcAft>
                <a:spcPts val="0"/>
              </a:spcAft>
              <a:buNone/>
            </a:pPr>
            <a:endParaRPr/>
          </a:p>
        </p:txBody>
      </p:sp>
      <p:sp>
        <p:nvSpPr>
          <p:cNvPr id="272" name="Google Shape;272;p28"/>
          <p:cNvSpPr/>
          <p:nvPr/>
        </p:nvSpPr>
        <p:spPr>
          <a:xfrm>
            <a:off x="1082475" y="1818675"/>
            <a:ext cx="3719700" cy="2770800"/>
          </a:xfrm>
          <a:prstGeom prst="rect">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 Evaluating broad range of 18 fair classifiers</a:t>
            </a:r>
            <a:br>
              <a:rPr lang="en" b="1">
                <a:solidFill>
                  <a:srgbClr val="CCCCCC"/>
                </a:solidFill>
                <a:latin typeface="Lato"/>
                <a:ea typeface="Lato"/>
                <a:cs typeface="Lato"/>
                <a:sym typeface="Lato"/>
              </a:rPr>
            </a:br>
            <a:endParaRPr b="1">
              <a:solidFill>
                <a:srgbClr val="CCCCCC"/>
              </a:solidFill>
              <a:latin typeface="Lato"/>
              <a:ea typeface="Lato"/>
              <a:cs typeface="Lato"/>
              <a:sym typeface="Lato"/>
            </a:endParaRPr>
          </a:p>
          <a:p>
            <a:pPr marL="457200" lvl="0" indent="-311150" algn="l" rtl="0">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7 variants of pre-processing</a:t>
            </a:r>
            <a:br>
              <a:rPr lang="en" sz="1300">
                <a:solidFill>
                  <a:srgbClr val="CCCCCC"/>
                </a:solidFill>
                <a:latin typeface="Lato"/>
                <a:ea typeface="Lato"/>
                <a:cs typeface="Lato"/>
                <a:sym typeface="Lato"/>
              </a:rPr>
            </a:br>
            <a:endParaRPr sz="1300">
              <a:solidFill>
                <a:srgbClr val="CCCCCC"/>
              </a:solidFill>
              <a:latin typeface="Lato"/>
              <a:ea typeface="Lato"/>
              <a:cs typeface="Lato"/>
              <a:sym typeface="Lato"/>
            </a:endParaRPr>
          </a:p>
          <a:p>
            <a:pPr marL="457200" lvl="0" indent="-311150" algn="l" rtl="0">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8 variants of in-processing</a:t>
            </a:r>
            <a:br>
              <a:rPr lang="en" sz="1300">
                <a:solidFill>
                  <a:srgbClr val="CCCCCC"/>
                </a:solidFill>
                <a:latin typeface="Lato"/>
                <a:ea typeface="Lato"/>
                <a:cs typeface="Lato"/>
                <a:sym typeface="Lato"/>
              </a:rPr>
            </a:br>
            <a:endParaRPr sz="1300">
              <a:solidFill>
                <a:srgbClr val="CCCCCC"/>
              </a:solidFill>
              <a:latin typeface="Lato"/>
              <a:ea typeface="Lato"/>
              <a:cs typeface="Lato"/>
              <a:sym typeface="Lato"/>
            </a:endParaRPr>
          </a:p>
          <a:p>
            <a:pPr marL="457200" lvl="0" indent="-311150" algn="l" rtl="0">
              <a:lnSpc>
                <a:spcPct val="107000"/>
              </a:lnSpc>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3 variants of post-processing </a:t>
            </a:r>
            <a:endParaRPr sz="1300">
              <a:solidFill>
                <a:srgbClr val="CCCCCC"/>
              </a:solidFill>
              <a:latin typeface="Lato"/>
              <a:ea typeface="Lato"/>
              <a:cs typeface="Lato"/>
              <a:sym typeface="Lato"/>
            </a:endParaRPr>
          </a:p>
          <a:p>
            <a:pPr marL="457200" lvl="0" indent="0" algn="l" rtl="0">
              <a:lnSpc>
                <a:spcPct val="107000"/>
              </a:lnSpc>
              <a:spcBef>
                <a:spcPts val="0"/>
              </a:spcBef>
              <a:spcAft>
                <a:spcPts val="0"/>
              </a:spcAft>
              <a:buNone/>
            </a:pPr>
            <a:endParaRPr sz="1100">
              <a:solidFill>
                <a:srgbClr val="CCCCCC"/>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273" name="Google Shape;273;p28"/>
          <p:cNvSpPr txBox="1">
            <a:spLocks noGrp="1"/>
          </p:cNvSpPr>
          <p:nvPr>
            <p:ph type="title"/>
          </p:nvPr>
        </p:nvSpPr>
        <p:spPr>
          <a:xfrm>
            <a:off x="727650" y="1157925"/>
            <a:ext cx="8416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We conduct a systematic analysis of fair classifiers from a practical standpoint  </a:t>
            </a:r>
            <a:endParaRPr sz="1500">
              <a:solidFill>
                <a:srgbClr val="1C4587"/>
              </a:solidFill>
            </a:endParaRPr>
          </a:p>
        </p:txBody>
      </p:sp>
      <p:sp>
        <p:nvSpPr>
          <p:cNvPr id="274" name="Google Shape;274;p28"/>
          <p:cNvSpPr/>
          <p:nvPr/>
        </p:nvSpPr>
        <p:spPr>
          <a:xfrm>
            <a:off x="1722075" y="1929075"/>
            <a:ext cx="40887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latin typeface="Lato"/>
                <a:ea typeface="Lato"/>
                <a:cs typeface="Lato"/>
                <a:sym typeface="Lato"/>
              </a:rPr>
              <a:t>Utilizing 3 real-world datasets </a:t>
            </a:r>
            <a:endParaRPr b="1">
              <a:latin typeface="Lato"/>
              <a:ea typeface="Lato"/>
              <a:cs typeface="Lato"/>
              <a:sym typeface="Lato"/>
            </a:endParaRPr>
          </a:p>
          <a:p>
            <a:pPr marL="0" lvl="0" indent="0" algn="ctr" rtl="0">
              <a:lnSpc>
                <a:spcPct val="115000"/>
              </a:lnSpc>
              <a:spcBef>
                <a:spcPts val="0"/>
              </a:spcBef>
              <a:spcAft>
                <a:spcPts val="0"/>
              </a:spcAft>
              <a:buNone/>
            </a:pPr>
            <a:r>
              <a:rPr lang="en" b="1">
                <a:latin typeface="Lato"/>
                <a:ea typeface="Lato"/>
                <a:cs typeface="Lato"/>
                <a:sym typeface="Lato"/>
              </a:rPr>
              <a:t>with different biases</a:t>
            </a:r>
            <a:br>
              <a:rPr lang="en" b="1">
                <a:latin typeface="Lato"/>
                <a:ea typeface="Lato"/>
                <a:cs typeface="Lato"/>
                <a:sym typeface="Lato"/>
              </a:rPr>
            </a:br>
            <a:endParaRPr b="1">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300" b="1">
                <a:solidFill>
                  <a:srgbClr val="666666"/>
                </a:solidFill>
                <a:latin typeface="Comic Sans MS"/>
                <a:ea typeface="Comic Sans MS"/>
                <a:cs typeface="Comic Sans MS"/>
                <a:sym typeface="Comic Sans MS"/>
              </a:rPr>
              <a:t>Adult</a:t>
            </a:r>
            <a:r>
              <a:rPr lang="en" sz="1300">
                <a:solidFill>
                  <a:srgbClr val="666666"/>
                </a:solidFill>
                <a:latin typeface="Comic Sans MS"/>
                <a:ea typeface="Comic Sans MS"/>
                <a:cs typeface="Comic Sans MS"/>
                <a:sym typeface="Comic Sans MS"/>
              </a:rPr>
              <a:t>:</a:t>
            </a:r>
            <a:r>
              <a:rPr lang="en" sz="1200">
                <a:solidFill>
                  <a:srgbClr val="666666"/>
                </a:solidFill>
                <a:latin typeface="Lato"/>
                <a:ea typeface="Lato"/>
                <a:cs typeface="Lato"/>
                <a:sym typeface="Lato"/>
              </a:rPr>
              <a:t> </a:t>
            </a:r>
            <a:r>
              <a:rPr lang="en" sz="1200">
                <a:solidFill>
                  <a:srgbClr val="999999"/>
                </a:solidFill>
                <a:latin typeface="Lato"/>
                <a:ea typeface="Lato"/>
                <a:cs typeface="Lato"/>
                <a:sym typeface="Lato"/>
              </a:rPr>
              <a:t>45K #datapoints, 9 attributes</a:t>
            </a:r>
            <a:br>
              <a:rPr lang="en" sz="1200">
                <a:solidFill>
                  <a:srgbClr val="666666"/>
                </a:solidFill>
                <a:latin typeface="Lato"/>
                <a:ea typeface="Lato"/>
                <a:cs typeface="Lato"/>
                <a:sym typeface="Lato"/>
              </a:rPr>
            </a:br>
            <a:r>
              <a:rPr lang="en" sz="1200" b="1">
                <a:solidFill>
                  <a:srgbClr val="A61C00"/>
                </a:solidFill>
                <a:latin typeface="Lato"/>
                <a:ea typeface="Lato"/>
                <a:cs typeface="Lato"/>
                <a:sym typeface="Lato"/>
              </a:rPr>
              <a:t>gender inequality </a:t>
            </a:r>
            <a:r>
              <a:rPr lang="en" sz="1200">
                <a:solidFill>
                  <a:srgbClr val="666666"/>
                </a:solidFill>
                <a:latin typeface="Lato"/>
                <a:ea typeface="Lato"/>
                <a:cs typeface="Lato"/>
                <a:sym typeface="Lato"/>
              </a:rPr>
              <a:t>in  </a:t>
            </a:r>
            <a:r>
              <a:rPr lang="en" sz="1200" b="1">
                <a:solidFill>
                  <a:srgbClr val="0B5394"/>
                </a:solidFill>
                <a:latin typeface="Lato"/>
                <a:ea typeface="Lato"/>
                <a:cs typeface="Lato"/>
                <a:sym typeface="Lato"/>
              </a:rPr>
              <a:t>annual income</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b="1">
                <a:solidFill>
                  <a:srgbClr val="666666"/>
                </a:solidFill>
                <a:latin typeface="Comic Sans MS"/>
                <a:ea typeface="Comic Sans MS"/>
                <a:cs typeface="Comic Sans MS"/>
                <a:sym typeface="Comic Sans MS"/>
              </a:rPr>
              <a:t>COMPAS</a:t>
            </a:r>
            <a:r>
              <a:rPr lang="en" sz="1200">
                <a:solidFill>
                  <a:srgbClr val="666666"/>
                </a:solidFill>
                <a:latin typeface="Comic Sans MS"/>
                <a:ea typeface="Comic Sans MS"/>
                <a:cs typeface="Comic Sans MS"/>
                <a:sym typeface="Comic Sans MS"/>
              </a:rPr>
              <a:t>:</a:t>
            </a:r>
            <a:r>
              <a:rPr lang="en" sz="1200">
                <a:solidFill>
                  <a:srgbClr val="666666"/>
                </a:solidFill>
                <a:latin typeface="Lato"/>
                <a:ea typeface="Lato"/>
                <a:cs typeface="Lato"/>
                <a:sym typeface="Lato"/>
              </a:rPr>
              <a:t> </a:t>
            </a:r>
            <a:r>
              <a:rPr lang="en" sz="1200">
                <a:solidFill>
                  <a:srgbClr val="999999"/>
                </a:solidFill>
                <a:latin typeface="Lato"/>
                <a:ea typeface="Lato"/>
                <a:cs typeface="Lato"/>
                <a:sym typeface="Lato"/>
              </a:rPr>
              <a:t>7.2K #datapoints,</a:t>
            </a:r>
            <a:r>
              <a:rPr lang="en" sz="1200">
                <a:solidFill>
                  <a:srgbClr val="666666"/>
                </a:solidFill>
                <a:latin typeface="Lato"/>
                <a:ea typeface="Lato"/>
                <a:cs typeface="Lato"/>
                <a:sym typeface="Lato"/>
              </a:rPr>
              <a:t> </a:t>
            </a:r>
            <a:r>
              <a:rPr lang="en" sz="1200">
                <a:solidFill>
                  <a:srgbClr val="999999"/>
                </a:solidFill>
                <a:latin typeface="Lato"/>
                <a:ea typeface="Lato"/>
                <a:cs typeface="Lato"/>
                <a:sym typeface="Lato"/>
              </a:rPr>
              <a:t>3 attributes</a:t>
            </a:r>
            <a:br>
              <a:rPr lang="en" sz="1200">
                <a:solidFill>
                  <a:srgbClr val="666666"/>
                </a:solidFill>
                <a:latin typeface="Lato"/>
                <a:ea typeface="Lato"/>
                <a:cs typeface="Lato"/>
                <a:sym typeface="Lato"/>
              </a:rPr>
            </a:br>
            <a:r>
              <a:rPr lang="en" sz="1200" b="1">
                <a:solidFill>
                  <a:srgbClr val="A61C00"/>
                </a:solidFill>
                <a:latin typeface="Lato"/>
                <a:ea typeface="Lato"/>
                <a:cs typeface="Lato"/>
                <a:sym typeface="Lato"/>
              </a:rPr>
              <a:t>racial bias</a:t>
            </a:r>
            <a:r>
              <a:rPr lang="en" sz="1200">
                <a:solidFill>
                  <a:srgbClr val="666666"/>
                </a:solidFill>
                <a:latin typeface="Lato"/>
                <a:ea typeface="Lato"/>
                <a:cs typeface="Lato"/>
                <a:sym typeface="Lato"/>
              </a:rPr>
              <a:t> in detecting </a:t>
            </a:r>
            <a:r>
              <a:rPr lang="en" sz="1200" b="1">
                <a:solidFill>
                  <a:srgbClr val="0B5394"/>
                </a:solidFill>
                <a:latin typeface="Lato"/>
                <a:ea typeface="Lato"/>
                <a:cs typeface="Lato"/>
                <a:sym typeface="Lato"/>
              </a:rPr>
              <a:t>recidivism</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17500" algn="l" rtl="0">
              <a:spcBef>
                <a:spcPts val="0"/>
              </a:spcBef>
              <a:spcAft>
                <a:spcPts val="0"/>
              </a:spcAft>
              <a:buClr>
                <a:srgbClr val="666666"/>
              </a:buClr>
              <a:buSzPts val="1400"/>
              <a:buFont typeface="Lato"/>
              <a:buChar char="●"/>
            </a:pPr>
            <a:r>
              <a:rPr lang="en" sz="1300" b="1">
                <a:solidFill>
                  <a:srgbClr val="666666"/>
                </a:solidFill>
                <a:latin typeface="Comic Sans MS"/>
                <a:ea typeface="Comic Sans MS"/>
                <a:cs typeface="Comic Sans MS"/>
                <a:sym typeface="Comic Sans MS"/>
              </a:rPr>
              <a:t>German</a:t>
            </a:r>
            <a:r>
              <a:rPr lang="en" sz="1300">
                <a:solidFill>
                  <a:srgbClr val="666666"/>
                </a:solidFill>
                <a:latin typeface="Comic Sans MS"/>
                <a:ea typeface="Comic Sans MS"/>
                <a:cs typeface="Comic Sans MS"/>
                <a:sym typeface="Comic Sans MS"/>
              </a:rPr>
              <a:t>: </a:t>
            </a:r>
            <a:r>
              <a:rPr lang="en" sz="1200">
                <a:solidFill>
                  <a:srgbClr val="999999"/>
                </a:solidFill>
                <a:latin typeface="Lato"/>
                <a:ea typeface="Lato"/>
                <a:cs typeface="Lato"/>
                <a:sym typeface="Lato"/>
              </a:rPr>
              <a:t>1K #datapoints,</a:t>
            </a:r>
            <a:r>
              <a:rPr lang="en" sz="1200">
                <a:solidFill>
                  <a:srgbClr val="666666"/>
                </a:solidFill>
                <a:latin typeface="Lato"/>
                <a:ea typeface="Lato"/>
                <a:cs typeface="Lato"/>
                <a:sym typeface="Lato"/>
              </a:rPr>
              <a:t> </a:t>
            </a:r>
            <a:r>
              <a:rPr lang="en" sz="1200">
                <a:solidFill>
                  <a:srgbClr val="999999"/>
                </a:solidFill>
                <a:latin typeface="Lato"/>
                <a:ea typeface="Lato"/>
                <a:cs typeface="Lato"/>
                <a:sym typeface="Lato"/>
              </a:rPr>
              <a:t>9 attributes</a:t>
            </a:r>
            <a:endParaRPr sz="1200">
              <a:solidFill>
                <a:srgbClr val="666666"/>
              </a:solidFill>
              <a:latin typeface="Lato"/>
              <a:ea typeface="Lato"/>
              <a:cs typeface="Lato"/>
              <a:sym typeface="Lato"/>
            </a:endParaRPr>
          </a:p>
          <a:p>
            <a:pPr marL="457200" lvl="0" indent="0" algn="l" rtl="0">
              <a:spcBef>
                <a:spcPts val="0"/>
              </a:spcBef>
              <a:spcAft>
                <a:spcPts val="0"/>
              </a:spcAft>
              <a:buNone/>
            </a:pPr>
            <a:r>
              <a:rPr lang="en" sz="1200" b="1">
                <a:solidFill>
                  <a:srgbClr val="A61C00"/>
                </a:solidFill>
                <a:latin typeface="Lato"/>
                <a:ea typeface="Lato"/>
                <a:cs typeface="Lato"/>
                <a:sym typeface="Lato"/>
              </a:rPr>
              <a:t>gender bias</a:t>
            </a:r>
            <a:r>
              <a:rPr lang="en" sz="1200">
                <a:solidFill>
                  <a:srgbClr val="666666"/>
                </a:solidFill>
                <a:latin typeface="Lato"/>
                <a:ea typeface="Lato"/>
                <a:cs typeface="Lato"/>
                <a:sym typeface="Lato"/>
              </a:rPr>
              <a:t>  in assessing </a:t>
            </a:r>
            <a:r>
              <a:rPr lang="en" sz="1200" b="1">
                <a:solidFill>
                  <a:srgbClr val="0B5394"/>
                </a:solidFill>
                <a:latin typeface="Lato"/>
                <a:ea typeface="Lato"/>
                <a:cs typeface="Lato"/>
                <a:sym typeface="Lato"/>
              </a:rPr>
              <a:t>credit worthiness</a:t>
            </a:r>
            <a:r>
              <a:rPr lang="en" sz="1200">
                <a:solidFill>
                  <a:srgbClr val="666666"/>
                </a:solidFill>
                <a:latin typeface="Lato"/>
                <a:ea typeface="Lato"/>
                <a:cs typeface="Lato"/>
                <a:sym typeface="Lato"/>
              </a:rPr>
              <a:t> </a:t>
            </a:r>
            <a:r>
              <a:rPr lang="en" sz="1300">
                <a:solidFill>
                  <a:srgbClr val="666666"/>
                </a:solidFill>
                <a:latin typeface="Lato"/>
                <a:ea typeface="Lato"/>
                <a:cs typeface="Lato"/>
                <a:sym typeface="Lato"/>
              </a:rPr>
              <a:t> </a:t>
            </a:r>
            <a:endParaRPr sz="1100">
              <a:solidFill>
                <a:srgbClr val="666666"/>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275" name="Google Shape;275;p28"/>
          <p:cNvSpPr/>
          <p:nvPr/>
        </p:nvSpPr>
        <p:spPr>
          <a:xfrm>
            <a:off x="1722075" y="1929075"/>
            <a:ext cx="40887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Utilizing 3 real-world datasets </a:t>
            </a:r>
            <a:endParaRPr b="1">
              <a:solidFill>
                <a:srgbClr val="CCCCCC"/>
              </a:solidFill>
              <a:latin typeface="Lato"/>
              <a:ea typeface="Lato"/>
              <a:cs typeface="Lato"/>
              <a:sym typeface="Lato"/>
            </a:endParaRPr>
          </a:p>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with different biases</a:t>
            </a:r>
            <a:br>
              <a:rPr lang="en" b="1">
                <a:solidFill>
                  <a:srgbClr val="CCCCCC"/>
                </a:solidFill>
                <a:latin typeface="Lato"/>
                <a:ea typeface="Lato"/>
                <a:cs typeface="Lato"/>
                <a:sym typeface="Lato"/>
              </a:rPr>
            </a:br>
            <a:endParaRPr b="1">
              <a:solidFill>
                <a:srgbClr val="CCCCCC"/>
              </a:solidFill>
              <a:latin typeface="Lato"/>
              <a:ea typeface="Lato"/>
              <a:cs typeface="Lato"/>
              <a:sym typeface="Lato"/>
            </a:endParaRPr>
          </a:p>
          <a:p>
            <a:pPr marL="457200" lvl="0" indent="-304800" algn="l" rtl="0">
              <a:spcBef>
                <a:spcPts val="0"/>
              </a:spcBef>
              <a:spcAft>
                <a:spcPts val="0"/>
              </a:spcAft>
              <a:buClr>
                <a:srgbClr val="CCCCCC"/>
              </a:buClr>
              <a:buSzPts val="1200"/>
              <a:buFont typeface="Lato"/>
              <a:buChar char="●"/>
            </a:pPr>
            <a:r>
              <a:rPr lang="en" sz="1200" b="1">
                <a:solidFill>
                  <a:srgbClr val="CCCCCC"/>
                </a:solidFill>
                <a:latin typeface="Lato"/>
                <a:ea typeface="Lato"/>
                <a:cs typeface="Lato"/>
                <a:sym typeface="Lato"/>
              </a:rPr>
              <a:t>Adult</a:t>
            </a:r>
            <a:r>
              <a:rPr lang="en" sz="1200">
                <a:solidFill>
                  <a:srgbClr val="CCCCCC"/>
                </a:solidFill>
                <a:latin typeface="Lato"/>
                <a:ea typeface="Lato"/>
                <a:cs typeface="Lato"/>
                <a:sym typeface="Lato"/>
              </a:rPr>
              <a:t> #datapoints: 45K</a:t>
            </a:r>
            <a:endParaRPr sz="1200">
              <a:solidFill>
                <a:srgbClr val="CCCCCC"/>
              </a:solidFill>
              <a:latin typeface="Lato"/>
              <a:ea typeface="Lato"/>
              <a:cs typeface="Lato"/>
              <a:sym typeface="Lato"/>
            </a:endParaRPr>
          </a:p>
          <a:p>
            <a:pPr marL="457200" lvl="0" indent="0" algn="l" rtl="0">
              <a:spcBef>
                <a:spcPts val="0"/>
              </a:spcBef>
              <a:spcAft>
                <a:spcPts val="0"/>
              </a:spcAft>
              <a:buNone/>
            </a:pPr>
            <a:r>
              <a:rPr lang="en" sz="1200">
                <a:solidFill>
                  <a:srgbClr val="CCCCCC"/>
                </a:solidFill>
                <a:latin typeface="Lato"/>
                <a:ea typeface="Lato"/>
                <a:cs typeface="Lato"/>
                <a:sym typeface="Lato"/>
              </a:rPr>
              <a:t>gender based income inequality</a:t>
            </a:r>
            <a:br>
              <a:rPr lang="en" sz="1200">
                <a:solidFill>
                  <a:srgbClr val="CCCCCC"/>
                </a:solidFill>
                <a:latin typeface="Lato"/>
                <a:ea typeface="Lato"/>
                <a:cs typeface="Lato"/>
                <a:sym typeface="Lato"/>
              </a:rPr>
            </a:br>
            <a:endParaRPr sz="1200">
              <a:solidFill>
                <a:srgbClr val="CCCCCC"/>
              </a:solidFill>
              <a:latin typeface="Lato"/>
              <a:ea typeface="Lato"/>
              <a:cs typeface="Lato"/>
              <a:sym typeface="Lato"/>
            </a:endParaRPr>
          </a:p>
          <a:p>
            <a:pPr marL="457200" lvl="0" indent="-304800" algn="l" rtl="0">
              <a:spcBef>
                <a:spcPts val="0"/>
              </a:spcBef>
              <a:spcAft>
                <a:spcPts val="0"/>
              </a:spcAft>
              <a:buClr>
                <a:srgbClr val="CCCCCC"/>
              </a:buClr>
              <a:buSzPts val="1200"/>
              <a:buFont typeface="Lato"/>
              <a:buChar char="●"/>
            </a:pPr>
            <a:r>
              <a:rPr lang="en" sz="1200" b="1">
                <a:solidFill>
                  <a:srgbClr val="CCCCCC"/>
                </a:solidFill>
                <a:latin typeface="Lato"/>
                <a:ea typeface="Lato"/>
                <a:cs typeface="Lato"/>
                <a:sym typeface="Lato"/>
              </a:rPr>
              <a:t>COMPAS</a:t>
            </a:r>
            <a:r>
              <a:rPr lang="en" sz="1200">
                <a:solidFill>
                  <a:srgbClr val="CCCCCC"/>
                </a:solidFill>
                <a:latin typeface="Lato"/>
                <a:ea typeface="Lato"/>
                <a:cs typeface="Lato"/>
                <a:sym typeface="Lato"/>
              </a:rPr>
              <a:t> #datapoints: 7.2K </a:t>
            </a:r>
            <a:endParaRPr sz="1200">
              <a:solidFill>
                <a:srgbClr val="CCCCCC"/>
              </a:solidFill>
              <a:latin typeface="Lato"/>
              <a:ea typeface="Lato"/>
              <a:cs typeface="Lato"/>
              <a:sym typeface="Lato"/>
            </a:endParaRPr>
          </a:p>
          <a:p>
            <a:pPr marL="457200" lvl="0" indent="0" algn="l" rtl="0">
              <a:spcBef>
                <a:spcPts val="0"/>
              </a:spcBef>
              <a:spcAft>
                <a:spcPts val="0"/>
              </a:spcAft>
              <a:buNone/>
            </a:pPr>
            <a:r>
              <a:rPr lang="en" sz="1200">
                <a:solidFill>
                  <a:srgbClr val="CCCCCC"/>
                </a:solidFill>
                <a:latin typeface="Lato"/>
                <a:ea typeface="Lato"/>
                <a:cs typeface="Lato"/>
                <a:sym typeface="Lato"/>
              </a:rPr>
              <a:t>racial bias in detecting recidivism</a:t>
            </a:r>
            <a:br>
              <a:rPr lang="en" sz="1200">
                <a:solidFill>
                  <a:srgbClr val="CCCCCC"/>
                </a:solidFill>
                <a:latin typeface="Lato"/>
                <a:ea typeface="Lato"/>
                <a:cs typeface="Lato"/>
                <a:sym typeface="Lato"/>
              </a:rPr>
            </a:br>
            <a:endParaRPr sz="1200">
              <a:solidFill>
                <a:srgbClr val="CCCCCC"/>
              </a:solidFill>
              <a:latin typeface="Lato"/>
              <a:ea typeface="Lato"/>
              <a:cs typeface="Lato"/>
              <a:sym typeface="Lato"/>
            </a:endParaRPr>
          </a:p>
          <a:p>
            <a:pPr marL="457200" lvl="0" indent="-317500" algn="l" rtl="0">
              <a:spcBef>
                <a:spcPts val="0"/>
              </a:spcBef>
              <a:spcAft>
                <a:spcPts val="0"/>
              </a:spcAft>
              <a:buClr>
                <a:srgbClr val="CCCCCC"/>
              </a:buClr>
              <a:buSzPts val="1400"/>
              <a:buFont typeface="Lato"/>
              <a:buChar char="●"/>
            </a:pPr>
            <a:r>
              <a:rPr lang="en" sz="1200" b="1">
                <a:solidFill>
                  <a:srgbClr val="CCCCCC"/>
                </a:solidFill>
                <a:latin typeface="Lato"/>
                <a:ea typeface="Lato"/>
                <a:cs typeface="Lato"/>
                <a:sym typeface="Lato"/>
              </a:rPr>
              <a:t>German</a:t>
            </a:r>
            <a:r>
              <a:rPr lang="en" sz="1200">
                <a:solidFill>
                  <a:srgbClr val="CCCCCC"/>
                </a:solidFill>
                <a:latin typeface="Lato"/>
                <a:ea typeface="Lato"/>
                <a:cs typeface="Lato"/>
                <a:sym typeface="Lato"/>
              </a:rPr>
              <a:t> #datapoints: 1K </a:t>
            </a:r>
            <a:br>
              <a:rPr lang="en" sz="1200">
                <a:solidFill>
                  <a:srgbClr val="CCCCCC"/>
                </a:solidFill>
                <a:latin typeface="Lato"/>
                <a:ea typeface="Lato"/>
                <a:cs typeface="Lato"/>
                <a:sym typeface="Lato"/>
              </a:rPr>
            </a:br>
            <a:r>
              <a:rPr lang="en" sz="1200">
                <a:solidFill>
                  <a:srgbClr val="CCCCCC"/>
                </a:solidFill>
                <a:latin typeface="Lato"/>
                <a:ea typeface="Lato"/>
                <a:cs typeface="Lato"/>
                <a:sym typeface="Lato"/>
              </a:rPr>
              <a:t>gender bias in assessing credit worthiness </a:t>
            </a:r>
            <a:r>
              <a:rPr lang="en" sz="1300">
                <a:solidFill>
                  <a:srgbClr val="CCCCCC"/>
                </a:solidFill>
                <a:latin typeface="Lato"/>
                <a:ea typeface="Lato"/>
                <a:cs typeface="Lato"/>
                <a:sym typeface="Lato"/>
              </a:rPr>
              <a:t> </a:t>
            </a:r>
            <a:endParaRPr sz="1100">
              <a:solidFill>
                <a:srgbClr val="CCCCCC"/>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276" name="Google Shape;276;p28"/>
          <p:cNvSpPr/>
          <p:nvPr/>
        </p:nvSpPr>
        <p:spPr>
          <a:xfrm>
            <a:off x="2514475" y="2054650"/>
            <a:ext cx="45195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latin typeface="Lato"/>
                <a:ea typeface="Lato"/>
                <a:cs typeface="Lato"/>
                <a:sym typeface="Lato"/>
              </a:rPr>
              <a:t>Examining practical concerns </a:t>
            </a:r>
            <a:endParaRPr b="1">
              <a:latin typeface="Lato"/>
              <a:ea typeface="Lato"/>
              <a:cs typeface="Lato"/>
              <a:sym typeface="Lato"/>
            </a:endParaRPr>
          </a:p>
          <a:p>
            <a:pPr marL="0" lvl="0" indent="0" algn="ctr" rtl="0">
              <a:lnSpc>
                <a:spcPct val="115000"/>
              </a:lnSpc>
              <a:spcBef>
                <a:spcPts val="0"/>
              </a:spcBef>
              <a:spcAft>
                <a:spcPts val="0"/>
              </a:spcAft>
              <a:buNone/>
            </a:pPr>
            <a:r>
              <a:rPr lang="en" b="1">
                <a:latin typeface="Lato"/>
                <a:ea typeface="Lato"/>
                <a:cs typeface="Lato"/>
                <a:sym typeface="Lato"/>
              </a:rPr>
              <a:t>for data management community </a:t>
            </a:r>
            <a:br>
              <a:rPr lang="en" b="1">
                <a:latin typeface="Lato"/>
                <a:ea typeface="Lato"/>
                <a:cs typeface="Lato"/>
                <a:sym typeface="Lato"/>
              </a:rPr>
            </a:br>
            <a:endParaRPr b="1">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p:txBody>
      </p:sp>
      <p:sp>
        <p:nvSpPr>
          <p:cNvPr id="277" name="Google Shape;277;p28"/>
          <p:cNvSpPr txBox="1"/>
          <p:nvPr/>
        </p:nvSpPr>
        <p:spPr>
          <a:xfrm>
            <a:off x="2514475" y="2752450"/>
            <a:ext cx="4519500" cy="2047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666666"/>
              </a:buClr>
              <a:buSzPts val="1300"/>
              <a:buFont typeface="Lato"/>
              <a:buChar char="●"/>
            </a:pPr>
            <a:r>
              <a:rPr lang="en" sz="1200">
                <a:solidFill>
                  <a:srgbClr val="666666"/>
                </a:solidFill>
                <a:latin typeface="Lato"/>
                <a:ea typeface="Lato"/>
                <a:cs typeface="Lato"/>
                <a:sym typeface="Lato"/>
              </a:rPr>
              <a:t>How much </a:t>
            </a:r>
            <a:r>
              <a:rPr lang="en" sz="1200" b="1">
                <a:solidFill>
                  <a:srgbClr val="0B5394"/>
                </a:solidFill>
                <a:latin typeface="Lato"/>
                <a:ea typeface="Lato"/>
                <a:cs typeface="Lato"/>
                <a:sym typeface="Lato"/>
              </a:rPr>
              <a:t>correctness</a:t>
            </a:r>
            <a:r>
              <a:rPr lang="en" sz="1200">
                <a:solidFill>
                  <a:srgbClr val="666666"/>
                </a:solidFill>
                <a:latin typeface="Lato"/>
                <a:ea typeface="Lato"/>
                <a:cs typeface="Lato"/>
                <a:sym typeface="Lato"/>
              </a:rPr>
              <a:t> do classifiers </a:t>
            </a:r>
            <a:r>
              <a:rPr lang="en" sz="1200" b="1" u="sng">
                <a:solidFill>
                  <a:srgbClr val="A61C00"/>
                </a:solidFill>
                <a:latin typeface="Lato"/>
                <a:ea typeface="Lato"/>
                <a:cs typeface="Lato"/>
                <a:sym typeface="Lato"/>
              </a:rPr>
              <a:t>trade off</a:t>
            </a:r>
            <a:r>
              <a:rPr lang="en" sz="1200">
                <a:solidFill>
                  <a:srgbClr val="666666"/>
                </a:solidFill>
                <a:latin typeface="Lato"/>
                <a:ea typeface="Lato"/>
                <a:cs typeface="Lato"/>
                <a:sym typeface="Lato"/>
              </a:rPr>
              <a:t> while enforcing </a:t>
            </a:r>
            <a:r>
              <a:rPr lang="en" sz="1200" b="1">
                <a:solidFill>
                  <a:srgbClr val="0B5394"/>
                </a:solidFill>
                <a:latin typeface="Lato"/>
                <a:ea typeface="Lato"/>
                <a:cs typeface="Lato"/>
                <a:sym typeface="Lato"/>
              </a:rPr>
              <a:t>fairness</a:t>
            </a:r>
            <a:r>
              <a:rPr lang="en" sz="1200">
                <a:solidFill>
                  <a:srgbClr val="666666"/>
                </a:solidFill>
                <a:latin typeface="Lato"/>
                <a:ea typeface="Lato"/>
                <a:cs typeface="Lato"/>
                <a:sym typeface="Lato"/>
              </a:rPr>
              <a:t>? </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How </a:t>
            </a:r>
            <a:r>
              <a:rPr lang="en" sz="1200" b="1">
                <a:solidFill>
                  <a:srgbClr val="0B5394"/>
                </a:solidFill>
                <a:latin typeface="Lato"/>
                <a:ea typeface="Lato"/>
                <a:cs typeface="Lato"/>
                <a:sym typeface="Lato"/>
              </a:rPr>
              <a:t>efficient and scalable</a:t>
            </a:r>
            <a:r>
              <a:rPr lang="en" sz="1200">
                <a:solidFill>
                  <a:srgbClr val="666666"/>
                </a:solidFill>
                <a:latin typeface="Lato"/>
                <a:ea typeface="Lato"/>
                <a:cs typeface="Lato"/>
                <a:sym typeface="Lato"/>
              </a:rPr>
              <a:t> the approaches are,  especially when data  grows vertically/horizontally?</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Does the</a:t>
            </a:r>
            <a:r>
              <a:rPr lang="en" sz="1200" b="1">
                <a:solidFill>
                  <a:srgbClr val="666666"/>
                </a:solidFill>
                <a:latin typeface="Lato"/>
                <a:ea typeface="Lato"/>
                <a:cs typeface="Lato"/>
                <a:sym typeface="Lato"/>
              </a:rPr>
              <a:t> </a:t>
            </a:r>
            <a:r>
              <a:rPr lang="en" sz="1200" b="1">
                <a:solidFill>
                  <a:srgbClr val="0B5394"/>
                </a:solidFill>
                <a:latin typeface="Lato"/>
                <a:ea typeface="Lato"/>
                <a:cs typeface="Lato"/>
                <a:sym typeface="Lato"/>
              </a:rPr>
              <a:t>choice of ML model</a:t>
            </a:r>
            <a:r>
              <a:rPr lang="en" sz="1200">
                <a:solidFill>
                  <a:srgbClr val="0B5394"/>
                </a:solidFill>
                <a:latin typeface="Lato"/>
                <a:ea typeface="Lato"/>
                <a:cs typeface="Lato"/>
                <a:sym typeface="Lato"/>
              </a:rPr>
              <a:t> </a:t>
            </a:r>
            <a:r>
              <a:rPr lang="en" sz="1200">
                <a:solidFill>
                  <a:srgbClr val="666666"/>
                </a:solidFill>
                <a:latin typeface="Lato"/>
                <a:ea typeface="Lato"/>
                <a:cs typeface="Lato"/>
                <a:sym typeface="Lato"/>
              </a:rPr>
              <a:t>matter for pre- and post-processing?</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lnSpc>
                <a:spcPct val="107000"/>
              </a:lnSpc>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What happens if the </a:t>
            </a:r>
            <a:r>
              <a:rPr lang="en" sz="1200" b="1">
                <a:solidFill>
                  <a:srgbClr val="0B5394"/>
                </a:solidFill>
                <a:latin typeface="Lato"/>
                <a:ea typeface="Lato"/>
                <a:cs typeface="Lato"/>
                <a:sym typeface="Lato"/>
              </a:rPr>
              <a:t>training data</a:t>
            </a:r>
            <a:r>
              <a:rPr lang="en" sz="1200">
                <a:solidFill>
                  <a:srgbClr val="666666"/>
                </a:solidFill>
                <a:latin typeface="Lato"/>
                <a:ea typeface="Lato"/>
                <a:cs typeface="Lato"/>
                <a:sym typeface="Lato"/>
              </a:rPr>
              <a:t> has </a:t>
            </a:r>
            <a:r>
              <a:rPr lang="en" sz="1200" b="1" u="sng">
                <a:solidFill>
                  <a:srgbClr val="A61C00"/>
                </a:solidFill>
                <a:latin typeface="Lato"/>
                <a:ea typeface="Lato"/>
                <a:cs typeface="Lato"/>
                <a:sym typeface="Lato"/>
              </a:rPr>
              <a:t>errors</a:t>
            </a:r>
            <a:r>
              <a:rPr lang="en" sz="1200">
                <a:solidFill>
                  <a:srgbClr val="666666"/>
                </a:solidFill>
                <a:latin typeface="Lato"/>
                <a:ea typeface="Lato"/>
                <a:cs typeface="Lato"/>
                <a:sym typeface="Lato"/>
              </a:rPr>
              <a:t>?</a:t>
            </a:r>
            <a:endParaRPr sz="1200">
              <a:solidFill>
                <a:srgbClr val="666666"/>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300"/>
                                        <p:tgtEl>
                                          <p:spTgt spid="272"/>
                                        </p:tgtEl>
                                      </p:cBhvr>
                                    </p:animEffect>
                                  </p:childTnLst>
                                </p:cTn>
                              </p:par>
                              <p:par>
                                <p:cTn id="13" presetID="10" presetClass="entr" presetSubtype="0" fill="hold" nodeType="withEffect">
                                  <p:stCondLst>
                                    <p:cond delay="0"/>
                                  </p:stCondLst>
                                  <p:childTnLst>
                                    <p:set>
                                      <p:cBhvr>
                                        <p:cTn id="14" dur="1" fill="hold">
                                          <p:stCondLst>
                                            <p:cond delay="0"/>
                                          </p:stCondLst>
                                        </p:cTn>
                                        <p:tgtEl>
                                          <p:spTgt spid="274"/>
                                        </p:tgtEl>
                                        <p:attrNameLst>
                                          <p:attrName>style.visibility</p:attrName>
                                        </p:attrNameLst>
                                      </p:cBhvr>
                                      <p:to>
                                        <p:strVal val="visible"/>
                                      </p:to>
                                    </p:set>
                                    <p:animEffect transition="in" filter="fade">
                                      <p:cBhvr>
                                        <p:cTn id="15" dur="1000"/>
                                        <p:tgtEl>
                                          <p:spTgt spid="2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5"/>
                                        </p:tgtEl>
                                        <p:attrNameLst>
                                          <p:attrName>style.visibility</p:attrName>
                                        </p:attrNameLst>
                                      </p:cBhvr>
                                      <p:to>
                                        <p:strVal val="visible"/>
                                      </p:to>
                                    </p:set>
                                    <p:animEffect transition="in" filter="fade">
                                      <p:cBhvr>
                                        <p:cTn id="20" dur="400"/>
                                        <p:tgtEl>
                                          <p:spTgt spid="275"/>
                                        </p:tgtEl>
                                      </p:cBhvr>
                                    </p:animEffect>
                                  </p:childTnLst>
                                </p:cTn>
                              </p:par>
                              <p:par>
                                <p:cTn id="21" presetID="10" presetClass="entr" presetSubtype="0" fill="hold" nodeType="withEffect">
                                  <p:stCondLst>
                                    <p:cond delay="0"/>
                                  </p:stCondLst>
                                  <p:childTnLst>
                                    <p:set>
                                      <p:cBhvr>
                                        <p:cTn id="22" dur="1" fill="hold">
                                          <p:stCondLst>
                                            <p:cond delay="0"/>
                                          </p:stCondLst>
                                        </p:cTn>
                                        <p:tgtEl>
                                          <p:spTgt spid="276"/>
                                        </p:tgtEl>
                                        <p:attrNameLst>
                                          <p:attrName>style.visibility</p:attrName>
                                        </p:attrNameLst>
                                      </p:cBhvr>
                                      <p:to>
                                        <p:strVal val="visible"/>
                                      </p:to>
                                    </p:set>
                                    <p:animEffect transition="in" filter="fade">
                                      <p:cBhvr>
                                        <p:cTn id="23" dur="1000"/>
                                        <p:tgtEl>
                                          <p:spTgt spid="2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7">
                                            <p:txEl>
                                              <p:pRg st="0" end="0"/>
                                            </p:txEl>
                                          </p:spTgt>
                                        </p:tgtEl>
                                        <p:attrNameLst>
                                          <p:attrName>style.visibility</p:attrName>
                                        </p:attrNameLst>
                                      </p:cBhvr>
                                      <p:to>
                                        <p:strVal val="visible"/>
                                      </p:to>
                                    </p:set>
                                    <p:animEffect transition="in" filter="fade">
                                      <p:cBhvr>
                                        <p:cTn id="28" dur="1000"/>
                                        <p:tgtEl>
                                          <p:spTgt spid="27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7">
                                            <p:txEl>
                                              <p:pRg st="1" end="1"/>
                                            </p:txEl>
                                          </p:spTgt>
                                        </p:tgtEl>
                                        <p:attrNameLst>
                                          <p:attrName>style.visibility</p:attrName>
                                        </p:attrNameLst>
                                      </p:cBhvr>
                                      <p:to>
                                        <p:strVal val="visible"/>
                                      </p:to>
                                    </p:set>
                                    <p:animEffect transition="in" filter="fade">
                                      <p:cBhvr>
                                        <p:cTn id="33" dur="1000"/>
                                        <p:tgtEl>
                                          <p:spTgt spid="27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7">
                                            <p:txEl>
                                              <p:pRg st="2" end="2"/>
                                            </p:txEl>
                                          </p:spTgt>
                                        </p:tgtEl>
                                        <p:attrNameLst>
                                          <p:attrName>style.visibility</p:attrName>
                                        </p:attrNameLst>
                                      </p:cBhvr>
                                      <p:to>
                                        <p:strVal val="visible"/>
                                      </p:to>
                                    </p:set>
                                    <p:animEffect transition="in" filter="fade">
                                      <p:cBhvr>
                                        <p:cTn id="38" dur="1000"/>
                                        <p:tgtEl>
                                          <p:spTgt spid="27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7">
                                            <p:txEl>
                                              <p:pRg st="3" end="3"/>
                                            </p:txEl>
                                          </p:spTgt>
                                        </p:tgtEl>
                                        <p:attrNameLst>
                                          <p:attrName>style.visibility</p:attrName>
                                        </p:attrNameLst>
                                      </p:cBhvr>
                                      <p:to>
                                        <p:strVal val="visible"/>
                                      </p:to>
                                    </p:set>
                                    <p:animEffect transition="in" filter="fade">
                                      <p:cBhvr>
                                        <p:cTn id="43" dur="1000"/>
                                        <p:tgtEl>
                                          <p:spTgt spid="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9"/>
          <p:cNvSpPr txBox="1">
            <a:spLocks noGrp="1"/>
          </p:cNvSpPr>
          <p:nvPr>
            <p:ph type="body" idx="1"/>
          </p:nvPr>
        </p:nvSpPr>
        <p:spPr>
          <a:xfrm>
            <a:off x="-48600" y="479075"/>
            <a:ext cx="9192600" cy="4664400"/>
          </a:xfrm>
          <a:prstGeom prst="rect">
            <a:avLst/>
          </a:prstGeom>
          <a:solidFill>
            <a:schemeClr val="lt1"/>
          </a:solidFill>
        </p:spPr>
        <p:txBody>
          <a:bodyPr spcFirstLastPara="1" wrap="square" lIns="91425" tIns="91425" rIns="91425" bIns="91425" anchor="t" anchorCtr="0">
            <a:normAutofit/>
          </a:bodyPr>
          <a:lstStyle/>
          <a:p>
            <a:pPr marL="0" lvl="0" indent="0" algn="ctr" rtl="0">
              <a:spcBef>
                <a:spcPts val="0"/>
              </a:spcBef>
              <a:spcAft>
                <a:spcPts val="1200"/>
              </a:spcAft>
              <a:buNone/>
            </a:pPr>
            <a:r>
              <a:rPr lang="en" sz="2600" b="1">
                <a:solidFill>
                  <a:srgbClr val="1C4587"/>
                </a:solidFill>
                <a:latin typeface="Raleway"/>
                <a:ea typeface="Raleway"/>
                <a:cs typeface="Raleway"/>
                <a:sym typeface="Raleway"/>
              </a:rPr>
              <a:t> </a:t>
            </a:r>
            <a:endParaRPr sz="2600" b="1">
              <a:solidFill>
                <a:srgbClr val="1C4587"/>
              </a:solidFill>
              <a:latin typeface="Raleway"/>
              <a:ea typeface="Raleway"/>
              <a:cs typeface="Raleway"/>
              <a:sym typeface="Raleway"/>
            </a:endParaRPr>
          </a:p>
        </p:txBody>
      </p:sp>
      <p:pic>
        <p:nvPicPr>
          <p:cNvPr id="283" name="Google Shape;283;p29"/>
          <p:cNvPicPr preferRelativeResize="0"/>
          <p:nvPr/>
        </p:nvPicPr>
        <p:blipFill>
          <a:blip r:embed="rId3">
            <a:alphaModFix/>
          </a:blip>
          <a:stretch>
            <a:fillRect/>
          </a:stretch>
        </p:blipFill>
        <p:spPr>
          <a:xfrm>
            <a:off x="1792125" y="1835460"/>
            <a:ext cx="1751025" cy="1751025"/>
          </a:xfrm>
          <a:prstGeom prst="rect">
            <a:avLst/>
          </a:prstGeom>
          <a:noFill/>
          <a:ln>
            <a:noFill/>
          </a:ln>
        </p:spPr>
      </p:pic>
      <p:sp>
        <p:nvSpPr>
          <p:cNvPr id="284" name="Google Shape;284;p29"/>
          <p:cNvSpPr txBox="1"/>
          <p:nvPr/>
        </p:nvSpPr>
        <p:spPr>
          <a:xfrm>
            <a:off x="2086025" y="2338313"/>
            <a:ext cx="6026400" cy="945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300" b="1">
                <a:solidFill>
                  <a:srgbClr val="1C4587"/>
                </a:solidFill>
                <a:latin typeface="Raleway"/>
                <a:ea typeface="Raleway"/>
                <a:cs typeface="Raleway"/>
                <a:sym typeface="Raleway"/>
              </a:rPr>
              <a:t>What did we observe </a:t>
            </a:r>
            <a:br>
              <a:rPr lang="en" sz="2300" b="1">
                <a:solidFill>
                  <a:srgbClr val="1C4587"/>
                </a:solidFill>
                <a:latin typeface="Raleway"/>
                <a:ea typeface="Raleway"/>
                <a:cs typeface="Raleway"/>
                <a:sym typeface="Raleway"/>
              </a:rPr>
            </a:br>
            <a:r>
              <a:rPr lang="en" sz="2300" b="1">
                <a:solidFill>
                  <a:srgbClr val="1C4587"/>
                </a:solidFill>
                <a:latin typeface="Raleway"/>
                <a:ea typeface="Raleway"/>
                <a:cs typeface="Raleway"/>
                <a:sym typeface="Raleway"/>
              </a:rPr>
              <a:t>in our experiments?</a:t>
            </a:r>
            <a:endParaRPr sz="11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0"/>
          <p:cNvPicPr preferRelativeResize="0"/>
          <p:nvPr/>
        </p:nvPicPr>
        <p:blipFill>
          <a:blip r:embed="rId3">
            <a:alphaModFix amt="47000"/>
          </a:blip>
          <a:stretch>
            <a:fillRect/>
          </a:stretch>
        </p:blipFill>
        <p:spPr>
          <a:xfrm>
            <a:off x="277400" y="1709250"/>
            <a:ext cx="6383886" cy="3295550"/>
          </a:xfrm>
          <a:prstGeom prst="rect">
            <a:avLst/>
          </a:prstGeom>
          <a:noFill/>
          <a:ln>
            <a:noFill/>
          </a:ln>
        </p:spPr>
      </p:pic>
      <p:pic>
        <p:nvPicPr>
          <p:cNvPr id="290" name="Google Shape;290;p30"/>
          <p:cNvPicPr preferRelativeResize="0"/>
          <p:nvPr/>
        </p:nvPicPr>
        <p:blipFill>
          <a:blip r:embed="rId4">
            <a:alphaModFix/>
          </a:blip>
          <a:stretch>
            <a:fillRect/>
          </a:stretch>
        </p:blipFill>
        <p:spPr>
          <a:xfrm>
            <a:off x="162950" y="1278875"/>
            <a:ext cx="7286801" cy="317600"/>
          </a:xfrm>
          <a:prstGeom prst="rect">
            <a:avLst/>
          </a:prstGeom>
          <a:noFill/>
          <a:ln>
            <a:noFill/>
          </a:ln>
        </p:spPr>
      </p:pic>
      <p:sp>
        <p:nvSpPr>
          <p:cNvPr id="291" name="Google Shape;291;p30"/>
          <p:cNvSpPr/>
          <p:nvPr/>
        </p:nvSpPr>
        <p:spPr>
          <a:xfrm rot="5400000" flipH="1">
            <a:off x="8014325" y="979275"/>
            <a:ext cx="698700" cy="1297500"/>
          </a:xfrm>
          <a:prstGeom prst="wedgeRoundRectCallout">
            <a:avLst>
              <a:gd name="adj1" fmla="val 26877"/>
              <a:gd name="adj2" fmla="val 68788"/>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txBox="1"/>
          <p:nvPr/>
        </p:nvSpPr>
        <p:spPr>
          <a:xfrm>
            <a:off x="7503400" y="1241663"/>
            <a:ext cx="178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666666"/>
                </a:solidFill>
                <a:latin typeface="Lato"/>
                <a:ea typeface="Lato"/>
                <a:cs typeface="Lato"/>
                <a:sym typeface="Lato"/>
              </a:rPr>
              <a:t>A variety of </a:t>
            </a:r>
            <a:endParaRPr sz="1200">
              <a:solidFill>
                <a:srgbClr val="666666"/>
              </a:solidFill>
              <a:latin typeface="Lato"/>
              <a:ea typeface="Lato"/>
              <a:cs typeface="Lato"/>
              <a:sym typeface="Lato"/>
            </a:endParaRPr>
          </a:p>
          <a:p>
            <a:pPr marL="0" lvl="0" indent="0" algn="ctr" rtl="0">
              <a:spcBef>
                <a:spcPts val="0"/>
              </a:spcBef>
              <a:spcAft>
                <a:spcPts val="0"/>
              </a:spcAft>
              <a:buNone/>
            </a:pPr>
            <a:r>
              <a:rPr lang="en" sz="1200" b="1">
                <a:solidFill>
                  <a:srgbClr val="666666"/>
                </a:solidFill>
                <a:latin typeface="Lato"/>
                <a:ea typeface="Lato"/>
                <a:cs typeface="Lato"/>
                <a:sym typeface="Lato"/>
              </a:rPr>
              <a:t>correctness</a:t>
            </a:r>
            <a:r>
              <a:rPr lang="en" sz="1200">
                <a:solidFill>
                  <a:srgbClr val="666666"/>
                </a:solidFill>
                <a:latin typeface="Lato"/>
                <a:ea typeface="Lato"/>
                <a:cs typeface="Lato"/>
                <a:sym typeface="Lato"/>
              </a:rPr>
              <a:t> and </a:t>
            </a:r>
            <a:r>
              <a:rPr lang="en" sz="1200" b="1">
                <a:solidFill>
                  <a:srgbClr val="666666"/>
                </a:solidFill>
                <a:latin typeface="Lato"/>
                <a:ea typeface="Lato"/>
                <a:cs typeface="Lato"/>
                <a:sym typeface="Lato"/>
              </a:rPr>
              <a:t>fairness</a:t>
            </a:r>
            <a:r>
              <a:rPr lang="en" sz="1200">
                <a:solidFill>
                  <a:srgbClr val="666666"/>
                </a:solidFill>
                <a:latin typeface="Lato"/>
                <a:ea typeface="Lato"/>
                <a:cs typeface="Lato"/>
                <a:sym typeface="Lato"/>
              </a:rPr>
              <a:t> metrics</a:t>
            </a:r>
            <a:endParaRPr sz="1200">
              <a:solidFill>
                <a:srgbClr val="666666"/>
              </a:solidFill>
              <a:latin typeface="Lato"/>
              <a:ea typeface="Lato"/>
              <a:cs typeface="Lato"/>
              <a:sym typeface="Lato"/>
            </a:endParaRPr>
          </a:p>
        </p:txBody>
      </p:sp>
      <p:pic>
        <p:nvPicPr>
          <p:cNvPr id="293" name="Google Shape;293;p30"/>
          <p:cNvPicPr preferRelativeResize="0"/>
          <p:nvPr/>
        </p:nvPicPr>
        <p:blipFill>
          <a:blip r:embed="rId3">
            <a:alphaModFix/>
          </a:blip>
          <a:stretch>
            <a:fillRect/>
          </a:stretch>
        </p:blipFill>
        <p:spPr>
          <a:xfrm>
            <a:off x="277400" y="1709250"/>
            <a:ext cx="6383886" cy="3295550"/>
          </a:xfrm>
          <a:prstGeom prst="rect">
            <a:avLst/>
          </a:prstGeom>
          <a:noFill/>
          <a:ln>
            <a:noFill/>
          </a:ln>
        </p:spPr>
      </p:pic>
      <p:pic>
        <p:nvPicPr>
          <p:cNvPr id="294" name="Google Shape;294;p30"/>
          <p:cNvPicPr preferRelativeResize="0"/>
          <p:nvPr/>
        </p:nvPicPr>
        <p:blipFill rotWithShape="1">
          <a:blip r:embed="rId5">
            <a:alphaModFix/>
          </a:blip>
          <a:srcRect l="6438" r="16726"/>
          <a:stretch/>
        </p:blipFill>
        <p:spPr>
          <a:xfrm>
            <a:off x="5953525" y="1656225"/>
            <a:ext cx="835425" cy="3401601"/>
          </a:xfrm>
          <a:prstGeom prst="rect">
            <a:avLst/>
          </a:prstGeom>
          <a:noFill/>
          <a:ln>
            <a:noFill/>
          </a:ln>
        </p:spPr>
      </p:pic>
      <p:sp>
        <p:nvSpPr>
          <p:cNvPr id="295" name="Google Shape;295;p30"/>
          <p:cNvSpPr/>
          <p:nvPr/>
        </p:nvSpPr>
        <p:spPr>
          <a:xfrm>
            <a:off x="5953475" y="1596475"/>
            <a:ext cx="835500" cy="34911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rot="5400000" flipH="1">
            <a:off x="7534325" y="2279500"/>
            <a:ext cx="935100" cy="1413900"/>
          </a:xfrm>
          <a:prstGeom prst="wedgeRectCallout">
            <a:avLst>
              <a:gd name="adj1" fmla="val 118070"/>
              <a:gd name="adj2" fmla="val 124312"/>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txBox="1"/>
          <p:nvPr/>
        </p:nvSpPr>
        <p:spPr>
          <a:xfrm>
            <a:off x="7252325" y="2593900"/>
            <a:ext cx="14991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Fair approaches </a:t>
            </a:r>
            <a:r>
              <a:rPr lang="en" b="1">
                <a:solidFill>
                  <a:srgbClr val="FF0000"/>
                </a:solidFill>
                <a:latin typeface="Lato"/>
                <a:ea typeface="Lato"/>
                <a:cs typeface="Lato"/>
                <a:sym typeface="Lato"/>
              </a:rPr>
              <a:t>trade</a:t>
            </a:r>
            <a:r>
              <a:rPr lang="en">
                <a:latin typeface="Lato"/>
                <a:ea typeface="Lato"/>
                <a:cs typeface="Lato"/>
                <a:sym typeface="Lato"/>
              </a:rPr>
              <a:t> accuracy </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for fairness</a:t>
            </a:r>
            <a:endParaRPr>
              <a:latin typeface="Lato"/>
              <a:ea typeface="Lato"/>
              <a:cs typeface="Lato"/>
              <a:sym typeface="Lato"/>
            </a:endParaRPr>
          </a:p>
        </p:txBody>
      </p:sp>
      <p:sp>
        <p:nvSpPr>
          <p:cNvPr id="298" name="Google Shape;298;p30"/>
          <p:cNvSpPr txBox="1">
            <a:spLocks noGrp="1"/>
          </p:cNvSpPr>
          <p:nvPr>
            <p:ph type="title"/>
          </p:nvPr>
        </p:nvSpPr>
        <p:spPr>
          <a:xfrm>
            <a:off x="706975" y="763750"/>
            <a:ext cx="81375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1C4587"/>
                </a:solidFill>
              </a:rPr>
              <a:t>Correctness and fairness tradeoff</a:t>
            </a:r>
            <a:endParaRPr sz="1500">
              <a:solidFill>
                <a:srgbClr val="1C4587"/>
              </a:solidFill>
            </a:endParaRPr>
          </a:p>
          <a:p>
            <a:pPr marL="0" lvl="0" indent="0" algn="l" rtl="0">
              <a:spcBef>
                <a:spcPts val="1200"/>
              </a:spcBef>
              <a:spcAft>
                <a:spcPts val="0"/>
              </a:spcAft>
              <a:buSzPts val="990"/>
              <a:buNone/>
            </a:pPr>
            <a:endParaRPr sz="1500">
              <a:solidFill>
                <a:srgbClr val="1C458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1000"/>
                                        <p:tgtEl>
                                          <p:spTgt spid="291"/>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par>
                                <p:cTn id="16" presetID="1" presetClass="exit" presetSubtype="0" fill="hold" nodeType="withEffect">
                                  <p:stCondLst>
                                    <p:cond delay="0"/>
                                  </p:stCondLst>
                                  <p:childTnLst>
                                    <p:set>
                                      <p:cBhvr>
                                        <p:cTn id="17" dur="1" fill="hold">
                                          <p:stCondLst>
                                            <p:cond delay="500"/>
                                          </p:stCondLst>
                                        </p:cTn>
                                        <p:tgtEl>
                                          <p:spTgt spid="293"/>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95"/>
                                        </p:tgtEl>
                                        <p:attrNameLst>
                                          <p:attrName>style.visibility</p:attrName>
                                        </p:attrNameLst>
                                      </p:cBhvr>
                                      <p:to>
                                        <p:strVal val="visible"/>
                                      </p:to>
                                    </p:set>
                                    <p:animEffect transition="in" filter="fade">
                                      <p:cBhvr>
                                        <p:cTn id="20" dur="1000"/>
                                        <p:tgtEl>
                                          <p:spTgt spid="295"/>
                                        </p:tgtEl>
                                      </p:cBhvr>
                                    </p:animEffect>
                                  </p:childTnLst>
                                </p:cTn>
                              </p:par>
                              <p:par>
                                <p:cTn id="21" presetID="10" presetClass="entr" presetSubtype="0" fill="hold" nodeType="with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10" presetClass="entr" presetSubtype="0" fill="hold" nodeType="withEffect">
                                  <p:stCondLst>
                                    <p:cond delay="0"/>
                                  </p:stCondLst>
                                  <p:childTnLst>
                                    <p:set>
                                      <p:cBhvr>
                                        <p:cTn id="25" dur="1" fill="hold">
                                          <p:stCondLst>
                                            <p:cond delay="0"/>
                                          </p:stCondLst>
                                        </p:cTn>
                                        <p:tgtEl>
                                          <p:spTgt spid="296"/>
                                        </p:tgtEl>
                                        <p:attrNameLst>
                                          <p:attrName>style.visibility</p:attrName>
                                        </p:attrNameLst>
                                      </p:cBhvr>
                                      <p:to>
                                        <p:strVal val="visible"/>
                                      </p:to>
                                    </p:set>
                                    <p:animEffect transition="in" filter="fade">
                                      <p:cBhvr>
                                        <p:cTn id="26" dur="1000"/>
                                        <p:tgtEl>
                                          <p:spTgt spid="296"/>
                                        </p:tgtEl>
                                      </p:cBhvr>
                                    </p:animEffect>
                                  </p:childTnLst>
                                </p:cTn>
                              </p:par>
                              <p:par>
                                <p:cTn id="27" presetID="10" presetClass="entr" presetSubtype="0" fill="hold" nodeType="withEffect">
                                  <p:stCondLst>
                                    <p:cond delay="0"/>
                                  </p:stCondLst>
                                  <p:childTnLst>
                                    <p:set>
                                      <p:cBhvr>
                                        <p:cTn id="28" dur="1" fill="hold">
                                          <p:stCondLst>
                                            <p:cond delay="0"/>
                                          </p:stCondLst>
                                        </p:cTn>
                                        <p:tgtEl>
                                          <p:spTgt spid="294"/>
                                        </p:tgtEl>
                                        <p:attrNameLst>
                                          <p:attrName>style.visibility</p:attrName>
                                        </p:attrNameLst>
                                      </p:cBhvr>
                                      <p:to>
                                        <p:strVal val="visible"/>
                                      </p:to>
                                    </p:set>
                                    <p:animEffect transition="in" filter="fade">
                                      <p:cBhvr>
                                        <p:cTn id="29"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1"/>
          <p:cNvPicPr preferRelativeResize="0"/>
          <p:nvPr/>
        </p:nvPicPr>
        <p:blipFill>
          <a:blip r:embed="rId3">
            <a:alphaModFix amt="47000"/>
          </a:blip>
          <a:stretch>
            <a:fillRect/>
          </a:stretch>
        </p:blipFill>
        <p:spPr>
          <a:xfrm>
            <a:off x="277400" y="1709250"/>
            <a:ext cx="6383886" cy="3295550"/>
          </a:xfrm>
          <a:prstGeom prst="rect">
            <a:avLst/>
          </a:prstGeom>
          <a:noFill/>
          <a:ln>
            <a:noFill/>
          </a:ln>
        </p:spPr>
      </p:pic>
      <p:sp>
        <p:nvSpPr>
          <p:cNvPr id="304" name="Google Shape;304;p31"/>
          <p:cNvSpPr txBox="1">
            <a:spLocks noGrp="1"/>
          </p:cNvSpPr>
          <p:nvPr>
            <p:ph type="title"/>
          </p:nvPr>
        </p:nvSpPr>
        <p:spPr>
          <a:xfrm>
            <a:off x="706975" y="763750"/>
            <a:ext cx="81375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1C4587"/>
                </a:solidFill>
              </a:rPr>
              <a:t>Correctness and fairness tradeoff</a:t>
            </a:r>
            <a:endParaRPr sz="1500">
              <a:solidFill>
                <a:srgbClr val="1C4587"/>
              </a:solidFill>
            </a:endParaRPr>
          </a:p>
          <a:p>
            <a:pPr marL="0" lvl="0" indent="0" algn="l" rtl="0">
              <a:spcBef>
                <a:spcPts val="1200"/>
              </a:spcBef>
              <a:spcAft>
                <a:spcPts val="0"/>
              </a:spcAft>
              <a:buSzPts val="990"/>
              <a:buNone/>
            </a:pPr>
            <a:endParaRPr sz="1500">
              <a:solidFill>
                <a:srgbClr val="1C4587"/>
              </a:solidFill>
            </a:endParaRPr>
          </a:p>
        </p:txBody>
      </p:sp>
      <p:pic>
        <p:nvPicPr>
          <p:cNvPr id="305" name="Google Shape;305;p31"/>
          <p:cNvPicPr preferRelativeResize="0"/>
          <p:nvPr/>
        </p:nvPicPr>
        <p:blipFill>
          <a:blip r:embed="rId4">
            <a:alphaModFix/>
          </a:blip>
          <a:stretch>
            <a:fillRect/>
          </a:stretch>
        </p:blipFill>
        <p:spPr>
          <a:xfrm>
            <a:off x="162950" y="1278875"/>
            <a:ext cx="7286801" cy="317600"/>
          </a:xfrm>
          <a:prstGeom prst="rect">
            <a:avLst/>
          </a:prstGeom>
          <a:noFill/>
          <a:ln>
            <a:noFill/>
          </a:ln>
        </p:spPr>
      </p:pic>
      <p:pic>
        <p:nvPicPr>
          <p:cNvPr id="306" name="Google Shape;306;p31"/>
          <p:cNvPicPr preferRelativeResize="0"/>
          <p:nvPr/>
        </p:nvPicPr>
        <p:blipFill rotWithShape="1">
          <a:blip r:embed="rId5">
            <a:alphaModFix/>
          </a:blip>
          <a:srcRect r="9494"/>
          <a:stretch/>
        </p:blipFill>
        <p:spPr>
          <a:xfrm>
            <a:off x="5270788" y="1652600"/>
            <a:ext cx="821525" cy="3434250"/>
          </a:xfrm>
          <a:prstGeom prst="rect">
            <a:avLst/>
          </a:prstGeom>
          <a:noFill/>
          <a:ln>
            <a:noFill/>
          </a:ln>
        </p:spPr>
      </p:pic>
      <p:sp>
        <p:nvSpPr>
          <p:cNvPr id="307" name="Google Shape;307;p31"/>
          <p:cNvSpPr/>
          <p:nvPr/>
        </p:nvSpPr>
        <p:spPr>
          <a:xfrm>
            <a:off x="5270850" y="1595975"/>
            <a:ext cx="821400" cy="34908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rot="5400000" flipH="1">
            <a:off x="7412225" y="1934150"/>
            <a:ext cx="1131000" cy="2033700"/>
          </a:xfrm>
          <a:prstGeom prst="wedgeRectCallout">
            <a:avLst>
              <a:gd name="adj1" fmla="val 100800"/>
              <a:gd name="adj2" fmla="val 119487"/>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txBox="1"/>
          <p:nvPr/>
        </p:nvSpPr>
        <p:spPr>
          <a:xfrm>
            <a:off x="6918725" y="2458400"/>
            <a:ext cx="2118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0000"/>
                </a:solidFill>
                <a:latin typeface="Lato"/>
                <a:ea typeface="Lato"/>
                <a:cs typeface="Lato"/>
                <a:sym typeface="Lato"/>
              </a:rPr>
              <a:t>Bigger compromise</a:t>
            </a:r>
            <a:r>
              <a:rPr lang="en" sz="1300">
                <a:latin typeface="Lato"/>
                <a:ea typeface="Lato"/>
                <a:cs typeface="Lato"/>
                <a:sym typeface="Lato"/>
              </a:rPr>
              <a:t> in accuracy if target fairness is </a:t>
            </a:r>
            <a:r>
              <a:rPr lang="en" sz="1300">
                <a:solidFill>
                  <a:srgbClr val="FF0000"/>
                </a:solidFill>
                <a:latin typeface="Lato"/>
                <a:ea typeface="Lato"/>
                <a:cs typeface="Lato"/>
                <a:sym typeface="Lato"/>
              </a:rPr>
              <a:t>low</a:t>
            </a:r>
            <a:r>
              <a:rPr lang="en" sz="1300">
                <a:latin typeface="Lato"/>
                <a:ea typeface="Lato"/>
                <a:cs typeface="Lato"/>
                <a:sym typeface="Lato"/>
              </a:rPr>
              <a:t> in a fairness- unaware classifier</a:t>
            </a:r>
            <a:endParaRPr sz="1300">
              <a:latin typeface="Lato"/>
              <a:ea typeface="Lato"/>
              <a:cs typeface="Lato"/>
              <a:sym typeface="Lato"/>
            </a:endParaRPr>
          </a:p>
        </p:txBody>
      </p:sp>
      <p:sp>
        <p:nvSpPr>
          <p:cNvPr id="310" name="Google Shape;310;p31"/>
          <p:cNvSpPr/>
          <p:nvPr/>
        </p:nvSpPr>
        <p:spPr>
          <a:xfrm rot="5400000" flipH="1">
            <a:off x="8014325" y="979275"/>
            <a:ext cx="698700" cy="1297500"/>
          </a:xfrm>
          <a:prstGeom prst="wedgeRoundRectCallout">
            <a:avLst>
              <a:gd name="adj1" fmla="val 26877"/>
              <a:gd name="adj2" fmla="val 68788"/>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txBox="1"/>
          <p:nvPr/>
        </p:nvSpPr>
        <p:spPr>
          <a:xfrm>
            <a:off x="7503400" y="1241663"/>
            <a:ext cx="178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666666"/>
                </a:solidFill>
                <a:latin typeface="Lato"/>
                <a:ea typeface="Lato"/>
                <a:cs typeface="Lato"/>
                <a:sym typeface="Lato"/>
              </a:rPr>
              <a:t>A variety of </a:t>
            </a:r>
            <a:endParaRPr sz="1200">
              <a:solidFill>
                <a:srgbClr val="666666"/>
              </a:solidFill>
              <a:latin typeface="Lato"/>
              <a:ea typeface="Lato"/>
              <a:cs typeface="Lato"/>
              <a:sym typeface="Lato"/>
            </a:endParaRPr>
          </a:p>
          <a:p>
            <a:pPr marL="0" lvl="0" indent="0" algn="ctr" rtl="0">
              <a:spcBef>
                <a:spcPts val="0"/>
              </a:spcBef>
              <a:spcAft>
                <a:spcPts val="0"/>
              </a:spcAft>
              <a:buNone/>
            </a:pPr>
            <a:r>
              <a:rPr lang="en" sz="1200" b="1">
                <a:solidFill>
                  <a:srgbClr val="666666"/>
                </a:solidFill>
                <a:latin typeface="Lato"/>
                <a:ea typeface="Lato"/>
                <a:cs typeface="Lato"/>
                <a:sym typeface="Lato"/>
              </a:rPr>
              <a:t>correctness</a:t>
            </a:r>
            <a:r>
              <a:rPr lang="en" sz="1200">
                <a:solidFill>
                  <a:srgbClr val="666666"/>
                </a:solidFill>
                <a:latin typeface="Lato"/>
                <a:ea typeface="Lato"/>
                <a:cs typeface="Lato"/>
                <a:sym typeface="Lato"/>
              </a:rPr>
              <a:t> and </a:t>
            </a:r>
            <a:r>
              <a:rPr lang="en" sz="1200" b="1">
                <a:solidFill>
                  <a:srgbClr val="666666"/>
                </a:solidFill>
                <a:latin typeface="Lato"/>
                <a:ea typeface="Lato"/>
                <a:cs typeface="Lato"/>
                <a:sym typeface="Lato"/>
              </a:rPr>
              <a:t>fairness</a:t>
            </a:r>
            <a:r>
              <a:rPr lang="en" sz="1200">
                <a:solidFill>
                  <a:srgbClr val="666666"/>
                </a:solidFill>
                <a:latin typeface="Lato"/>
                <a:ea typeface="Lato"/>
                <a:cs typeface="Lato"/>
                <a:sym typeface="Lato"/>
              </a:rPr>
              <a:t> metrics</a:t>
            </a:r>
            <a:endParaRPr sz="1200">
              <a:solidFill>
                <a:srgbClr val="666666"/>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9450" y="117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40">
                <a:solidFill>
                  <a:srgbClr val="1C4587"/>
                </a:solidFill>
              </a:rPr>
              <a:t>Machine learning systems often demonstrate discriminatory behavior</a:t>
            </a:r>
            <a:endParaRPr sz="1540">
              <a:solidFill>
                <a:srgbClr val="1C4587"/>
              </a:solidFill>
            </a:endParaRPr>
          </a:p>
        </p:txBody>
      </p:sp>
      <p:sp>
        <p:nvSpPr>
          <p:cNvPr id="97" name="Google Shape;97;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98" name="Google Shape;98;p14"/>
          <p:cNvPicPr preferRelativeResize="0"/>
          <p:nvPr/>
        </p:nvPicPr>
        <p:blipFill>
          <a:blip r:embed="rId3">
            <a:alphaModFix/>
          </a:blip>
          <a:stretch>
            <a:fillRect/>
          </a:stretch>
        </p:blipFill>
        <p:spPr>
          <a:xfrm>
            <a:off x="1489900" y="1927300"/>
            <a:ext cx="5668401" cy="25642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2"/>
          <p:cNvPicPr preferRelativeResize="0"/>
          <p:nvPr/>
        </p:nvPicPr>
        <p:blipFill>
          <a:blip r:embed="rId3">
            <a:alphaModFix/>
          </a:blip>
          <a:stretch>
            <a:fillRect/>
          </a:stretch>
        </p:blipFill>
        <p:spPr>
          <a:xfrm>
            <a:off x="5259675" y="1958187"/>
            <a:ext cx="2185900" cy="2726717"/>
          </a:xfrm>
          <a:prstGeom prst="rect">
            <a:avLst/>
          </a:prstGeom>
          <a:noFill/>
          <a:ln>
            <a:noFill/>
          </a:ln>
        </p:spPr>
      </p:pic>
      <p:pic>
        <p:nvPicPr>
          <p:cNvPr id="317" name="Google Shape;317;p32"/>
          <p:cNvPicPr preferRelativeResize="0"/>
          <p:nvPr/>
        </p:nvPicPr>
        <p:blipFill>
          <a:blip r:embed="rId4">
            <a:alphaModFix amt="50000"/>
          </a:blip>
          <a:stretch>
            <a:fillRect/>
          </a:stretch>
        </p:blipFill>
        <p:spPr>
          <a:xfrm>
            <a:off x="195350" y="1972587"/>
            <a:ext cx="2608274" cy="2697902"/>
          </a:xfrm>
          <a:prstGeom prst="rect">
            <a:avLst/>
          </a:prstGeom>
          <a:noFill/>
          <a:ln>
            <a:noFill/>
          </a:ln>
        </p:spPr>
      </p:pic>
      <p:pic>
        <p:nvPicPr>
          <p:cNvPr id="318" name="Google Shape;318;p32"/>
          <p:cNvPicPr preferRelativeResize="0"/>
          <p:nvPr/>
        </p:nvPicPr>
        <p:blipFill>
          <a:blip r:embed="rId5">
            <a:alphaModFix amt="50000"/>
          </a:blip>
          <a:stretch>
            <a:fillRect/>
          </a:stretch>
        </p:blipFill>
        <p:spPr>
          <a:xfrm>
            <a:off x="2938700" y="1965163"/>
            <a:ext cx="2185900" cy="2712750"/>
          </a:xfrm>
          <a:prstGeom prst="rect">
            <a:avLst/>
          </a:prstGeom>
          <a:noFill/>
          <a:ln>
            <a:noFill/>
          </a:ln>
        </p:spPr>
      </p:pic>
      <p:sp>
        <p:nvSpPr>
          <p:cNvPr id="319" name="Google Shape;319;p32"/>
          <p:cNvSpPr txBox="1">
            <a:spLocks noGrp="1"/>
          </p:cNvSpPr>
          <p:nvPr>
            <p:ph type="title"/>
          </p:nvPr>
        </p:nvSpPr>
        <p:spPr>
          <a:xfrm>
            <a:off x="727650" y="77985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500">
                <a:solidFill>
                  <a:srgbClr val="1C4587"/>
                </a:solidFill>
              </a:rPr>
              <a:t>Efficiency gap among techniques: how increasing #datapoints affect runtime?</a:t>
            </a:r>
            <a:endParaRPr sz="1500">
              <a:solidFill>
                <a:srgbClr val="1C4587"/>
              </a:solidFill>
            </a:endParaRPr>
          </a:p>
        </p:txBody>
      </p:sp>
      <p:pic>
        <p:nvPicPr>
          <p:cNvPr id="320" name="Google Shape;320;p32"/>
          <p:cNvPicPr preferRelativeResize="0"/>
          <p:nvPr/>
        </p:nvPicPr>
        <p:blipFill>
          <a:blip r:embed="rId4">
            <a:alphaModFix/>
          </a:blip>
          <a:stretch>
            <a:fillRect/>
          </a:stretch>
        </p:blipFill>
        <p:spPr>
          <a:xfrm>
            <a:off x="195350" y="1980025"/>
            <a:ext cx="2608274" cy="2697902"/>
          </a:xfrm>
          <a:prstGeom prst="rect">
            <a:avLst/>
          </a:prstGeom>
          <a:noFill/>
          <a:ln>
            <a:noFill/>
          </a:ln>
        </p:spPr>
      </p:pic>
      <p:pic>
        <p:nvPicPr>
          <p:cNvPr id="321" name="Google Shape;321;p32"/>
          <p:cNvPicPr preferRelativeResize="0"/>
          <p:nvPr/>
        </p:nvPicPr>
        <p:blipFill>
          <a:blip r:embed="rId5">
            <a:alphaModFix/>
          </a:blip>
          <a:stretch>
            <a:fillRect/>
          </a:stretch>
        </p:blipFill>
        <p:spPr>
          <a:xfrm>
            <a:off x="2927550" y="1965175"/>
            <a:ext cx="2185900" cy="2712750"/>
          </a:xfrm>
          <a:prstGeom prst="rect">
            <a:avLst/>
          </a:prstGeom>
          <a:noFill/>
          <a:ln>
            <a:noFill/>
          </a:ln>
        </p:spPr>
      </p:pic>
      <p:pic>
        <p:nvPicPr>
          <p:cNvPr id="322" name="Google Shape;322;p32"/>
          <p:cNvPicPr preferRelativeResize="0"/>
          <p:nvPr/>
        </p:nvPicPr>
        <p:blipFill>
          <a:blip r:embed="rId6">
            <a:alphaModFix/>
          </a:blip>
          <a:stretch>
            <a:fillRect/>
          </a:stretch>
        </p:blipFill>
        <p:spPr>
          <a:xfrm>
            <a:off x="246400" y="1391250"/>
            <a:ext cx="7383273" cy="318250"/>
          </a:xfrm>
          <a:prstGeom prst="rect">
            <a:avLst/>
          </a:prstGeom>
          <a:noFill/>
          <a:ln>
            <a:noFill/>
          </a:ln>
        </p:spPr>
      </p:pic>
      <p:sp>
        <p:nvSpPr>
          <p:cNvPr id="323" name="Google Shape;323;p32"/>
          <p:cNvSpPr txBox="1"/>
          <p:nvPr/>
        </p:nvSpPr>
        <p:spPr>
          <a:xfrm>
            <a:off x="5687125" y="4692025"/>
            <a:ext cx="15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Post-processing</a:t>
            </a:r>
            <a:endParaRPr>
              <a:latin typeface="Lato"/>
              <a:ea typeface="Lato"/>
              <a:cs typeface="Lato"/>
              <a:sym typeface="Lato"/>
            </a:endParaRPr>
          </a:p>
        </p:txBody>
      </p:sp>
      <p:sp>
        <p:nvSpPr>
          <p:cNvPr id="324" name="Google Shape;324;p32"/>
          <p:cNvSpPr/>
          <p:nvPr/>
        </p:nvSpPr>
        <p:spPr>
          <a:xfrm>
            <a:off x="4895425" y="1802000"/>
            <a:ext cx="2699700" cy="32847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32"/>
          <p:cNvPicPr preferRelativeResize="0"/>
          <p:nvPr/>
        </p:nvPicPr>
        <p:blipFill rotWithShape="1">
          <a:blip r:embed="rId3">
            <a:alphaModFix/>
          </a:blip>
          <a:srcRect b="7114"/>
          <a:stretch/>
        </p:blipFill>
        <p:spPr>
          <a:xfrm>
            <a:off x="4895425" y="1840925"/>
            <a:ext cx="2699750" cy="3247126"/>
          </a:xfrm>
          <a:prstGeom prst="rect">
            <a:avLst/>
          </a:prstGeom>
          <a:noFill/>
          <a:ln>
            <a:noFill/>
          </a:ln>
        </p:spPr>
      </p:pic>
      <p:sp>
        <p:nvSpPr>
          <p:cNvPr id="326" name="Google Shape;326;p32"/>
          <p:cNvSpPr txBox="1"/>
          <p:nvPr/>
        </p:nvSpPr>
        <p:spPr>
          <a:xfrm>
            <a:off x="1046250" y="467657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Pre-processing</a:t>
            </a:r>
            <a:endParaRPr>
              <a:latin typeface="Lato"/>
              <a:ea typeface="Lato"/>
              <a:cs typeface="Lato"/>
              <a:sym typeface="Lato"/>
            </a:endParaRPr>
          </a:p>
        </p:txBody>
      </p:sp>
      <p:sp>
        <p:nvSpPr>
          <p:cNvPr id="327" name="Google Shape;327;p32"/>
          <p:cNvSpPr/>
          <p:nvPr/>
        </p:nvSpPr>
        <p:spPr>
          <a:xfrm rot="5400000" flipH="1">
            <a:off x="7843100" y="2933475"/>
            <a:ext cx="1066800" cy="1347600"/>
          </a:xfrm>
          <a:prstGeom prst="wedgeRectCallout">
            <a:avLst>
              <a:gd name="adj1" fmla="val 530"/>
              <a:gd name="adj2" fmla="val 62606"/>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txBox="1"/>
          <p:nvPr/>
        </p:nvSpPr>
        <p:spPr>
          <a:xfrm>
            <a:off x="3508975" y="469202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In-processing</a:t>
            </a:r>
            <a:endParaRPr>
              <a:latin typeface="Lato"/>
              <a:ea typeface="Lato"/>
              <a:cs typeface="Lato"/>
              <a:sym typeface="Lato"/>
            </a:endParaRPr>
          </a:p>
        </p:txBody>
      </p:sp>
      <p:sp>
        <p:nvSpPr>
          <p:cNvPr id="329" name="Google Shape;329;p32"/>
          <p:cNvSpPr txBox="1"/>
          <p:nvPr/>
        </p:nvSpPr>
        <p:spPr>
          <a:xfrm>
            <a:off x="7604900" y="3114675"/>
            <a:ext cx="15432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0B5394"/>
                </a:solidFill>
                <a:latin typeface="Lato"/>
                <a:ea typeface="Lato"/>
                <a:cs typeface="Lato"/>
                <a:sym typeface="Lato"/>
              </a:rPr>
              <a:t>Post</a:t>
            </a:r>
            <a:r>
              <a:rPr lang="en" sz="1300">
                <a:latin typeface="Lato"/>
                <a:ea typeface="Lato"/>
                <a:cs typeface="Lato"/>
                <a:sym typeface="Lato"/>
              </a:rPr>
              <a:t>-processing are most </a:t>
            </a:r>
            <a:r>
              <a:rPr lang="en" sz="1300" b="1">
                <a:solidFill>
                  <a:srgbClr val="38761D"/>
                </a:solidFill>
                <a:latin typeface="Lato"/>
                <a:ea typeface="Lato"/>
                <a:cs typeface="Lato"/>
                <a:sym typeface="Lato"/>
              </a:rPr>
              <a:t>efficient </a:t>
            </a:r>
            <a:r>
              <a:rPr lang="en" sz="1300">
                <a:latin typeface="Lato"/>
                <a:ea typeface="Lato"/>
                <a:cs typeface="Lato"/>
                <a:sym typeface="Lato"/>
              </a:rPr>
              <a:t>due to inherent simplicity</a:t>
            </a: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1000"/>
                                        <p:tgtEl>
                                          <p:spTgt spid="317"/>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1000"/>
                                        <p:tgtEl>
                                          <p:spTgt spid="318"/>
                                        </p:tgtEl>
                                      </p:cBhvr>
                                    </p:animEffect>
                                  </p:childTnLst>
                                </p:cTn>
                              </p:par>
                              <p:par>
                                <p:cTn id="11" presetID="1" presetClass="exit" presetSubtype="0" fill="hold" nodeType="withEffect">
                                  <p:stCondLst>
                                    <p:cond delay="0"/>
                                  </p:stCondLst>
                                  <p:childTnLst>
                                    <p:set>
                                      <p:cBhvr>
                                        <p:cTn id="12" dur="1" fill="hold">
                                          <p:stCondLst>
                                            <p:cond delay="500"/>
                                          </p:stCondLst>
                                        </p:cTn>
                                        <p:tgtEl>
                                          <p:spTgt spid="32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500"/>
                                          </p:stCondLst>
                                        </p:cTn>
                                        <p:tgtEl>
                                          <p:spTgt spid="321"/>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29"/>
                                        </p:tgtEl>
                                        <p:attrNameLst>
                                          <p:attrName>style.visibility</p:attrName>
                                        </p:attrNameLst>
                                      </p:cBhvr>
                                      <p:to>
                                        <p:strVal val="visible"/>
                                      </p:to>
                                    </p:set>
                                    <p:animEffect transition="in" filter="fade">
                                      <p:cBhvr>
                                        <p:cTn id="17" dur="1000"/>
                                        <p:tgtEl>
                                          <p:spTgt spid="329"/>
                                        </p:tgtEl>
                                      </p:cBhvr>
                                    </p:animEffect>
                                  </p:childTnLst>
                                </p:cTn>
                              </p:par>
                              <p:par>
                                <p:cTn id="18" presetID="10" presetClass="entr" presetSubtype="0" fill="hold" nodeType="withEffect">
                                  <p:stCondLst>
                                    <p:cond delay="0"/>
                                  </p:stCondLst>
                                  <p:childTnLst>
                                    <p:set>
                                      <p:cBhvr>
                                        <p:cTn id="19" dur="1" fill="hold">
                                          <p:stCondLst>
                                            <p:cond delay="0"/>
                                          </p:stCondLst>
                                        </p:cTn>
                                        <p:tgtEl>
                                          <p:spTgt spid="327"/>
                                        </p:tgtEl>
                                        <p:attrNameLst>
                                          <p:attrName>style.visibility</p:attrName>
                                        </p:attrNameLst>
                                      </p:cBhvr>
                                      <p:to>
                                        <p:strVal val="visible"/>
                                      </p:to>
                                    </p:set>
                                    <p:animEffect transition="in" filter="fade">
                                      <p:cBhvr>
                                        <p:cTn id="20" dur="1000"/>
                                        <p:tgtEl>
                                          <p:spTgt spid="327"/>
                                        </p:tgtEl>
                                      </p:cBhvr>
                                    </p:animEffect>
                                  </p:childTnLst>
                                </p:cTn>
                              </p:par>
                              <p:par>
                                <p:cTn id="21" presetID="10" presetClass="entr" presetSubtype="0" fill="hold" nodeType="withEffect">
                                  <p:stCondLst>
                                    <p:cond delay="0"/>
                                  </p:stCondLst>
                                  <p:childTnLst>
                                    <p:set>
                                      <p:cBhvr>
                                        <p:cTn id="22" dur="1" fill="hold">
                                          <p:stCondLst>
                                            <p:cond delay="0"/>
                                          </p:stCondLst>
                                        </p:cTn>
                                        <p:tgtEl>
                                          <p:spTgt spid="324"/>
                                        </p:tgtEl>
                                        <p:attrNameLst>
                                          <p:attrName>style.visibility</p:attrName>
                                        </p:attrNameLst>
                                      </p:cBhvr>
                                      <p:to>
                                        <p:strVal val="visible"/>
                                      </p:to>
                                    </p:set>
                                    <p:animEffect transition="in" filter="fade">
                                      <p:cBhvr>
                                        <p:cTn id="23" dur="1"/>
                                        <p:tgtEl>
                                          <p:spTgt spid="324"/>
                                        </p:tgtEl>
                                      </p:cBhvr>
                                    </p:animEffec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1"/>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3"/>
          <p:cNvPicPr preferRelativeResize="0"/>
          <p:nvPr/>
        </p:nvPicPr>
        <p:blipFill>
          <a:blip r:embed="rId3">
            <a:alphaModFix amt="50000"/>
          </a:blip>
          <a:stretch>
            <a:fillRect/>
          </a:stretch>
        </p:blipFill>
        <p:spPr>
          <a:xfrm>
            <a:off x="5243238" y="1965625"/>
            <a:ext cx="2185900" cy="2726717"/>
          </a:xfrm>
          <a:prstGeom prst="rect">
            <a:avLst/>
          </a:prstGeom>
          <a:noFill/>
          <a:ln>
            <a:noFill/>
          </a:ln>
        </p:spPr>
      </p:pic>
      <p:pic>
        <p:nvPicPr>
          <p:cNvPr id="335" name="Google Shape;335;p33"/>
          <p:cNvPicPr preferRelativeResize="0"/>
          <p:nvPr/>
        </p:nvPicPr>
        <p:blipFill>
          <a:blip r:embed="rId4">
            <a:alphaModFix/>
          </a:blip>
          <a:stretch>
            <a:fillRect/>
          </a:stretch>
        </p:blipFill>
        <p:spPr>
          <a:xfrm>
            <a:off x="2927550" y="1965175"/>
            <a:ext cx="2185900" cy="2712750"/>
          </a:xfrm>
          <a:prstGeom prst="rect">
            <a:avLst/>
          </a:prstGeom>
          <a:noFill/>
          <a:ln>
            <a:noFill/>
          </a:ln>
        </p:spPr>
      </p:pic>
      <p:pic>
        <p:nvPicPr>
          <p:cNvPr id="336" name="Google Shape;336;p33"/>
          <p:cNvPicPr preferRelativeResize="0"/>
          <p:nvPr/>
        </p:nvPicPr>
        <p:blipFill>
          <a:blip r:embed="rId5">
            <a:alphaModFix amt="50000"/>
          </a:blip>
          <a:stretch>
            <a:fillRect/>
          </a:stretch>
        </p:blipFill>
        <p:spPr>
          <a:xfrm>
            <a:off x="195350" y="1972587"/>
            <a:ext cx="2608274" cy="2697902"/>
          </a:xfrm>
          <a:prstGeom prst="rect">
            <a:avLst/>
          </a:prstGeom>
          <a:noFill/>
          <a:ln>
            <a:noFill/>
          </a:ln>
        </p:spPr>
      </p:pic>
      <p:pic>
        <p:nvPicPr>
          <p:cNvPr id="337" name="Google Shape;337;p33"/>
          <p:cNvPicPr preferRelativeResize="0"/>
          <p:nvPr/>
        </p:nvPicPr>
        <p:blipFill>
          <a:blip r:embed="rId6">
            <a:alphaModFix/>
          </a:blip>
          <a:stretch>
            <a:fillRect/>
          </a:stretch>
        </p:blipFill>
        <p:spPr>
          <a:xfrm>
            <a:off x="246400" y="1391250"/>
            <a:ext cx="7383273" cy="318250"/>
          </a:xfrm>
          <a:prstGeom prst="rect">
            <a:avLst/>
          </a:prstGeom>
          <a:noFill/>
          <a:ln>
            <a:noFill/>
          </a:ln>
        </p:spPr>
      </p:pic>
      <p:sp>
        <p:nvSpPr>
          <p:cNvPr id="338" name="Google Shape;338;p33"/>
          <p:cNvSpPr txBox="1"/>
          <p:nvPr/>
        </p:nvSpPr>
        <p:spPr>
          <a:xfrm>
            <a:off x="5687125" y="4692025"/>
            <a:ext cx="15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Post-processing</a:t>
            </a:r>
            <a:endParaRPr>
              <a:latin typeface="Lato"/>
              <a:ea typeface="Lato"/>
              <a:cs typeface="Lato"/>
              <a:sym typeface="Lato"/>
            </a:endParaRPr>
          </a:p>
        </p:txBody>
      </p:sp>
      <p:sp>
        <p:nvSpPr>
          <p:cNvPr id="339" name="Google Shape;339;p33"/>
          <p:cNvSpPr txBox="1"/>
          <p:nvPr/>
        </p:nvSpPr>
        <p:spPr>
          <a:xfrm>
            <a:off x="1046250" y="467657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Pre-processing</a:t>
            </a:r>
            <a:endParaRPr>
              <a:latin typeface="Lato"/>
              <a:ea typeface="Lato"/>
              <a:cs typeface="Lato"/>
              <a:sym typeface="Lato"/>
            </a:endParaRPr>
          </a:p>
        </p:txBody>
      </p:sp>
      <p:sp>
        <p:nvSpPr>
          <p:cNvPr id="340" name="Google Shape;340;p33"/>
          <p:cNvSpPr txBox="1"/>
          <p:nvPr/>
        </p:nvSpPr>
        <p:spPr>
          <a:xfrm>
            <a:off x="3508975" y="469202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In-processing</a:t>
            </a:r>
            <a:endParaRPr>
              <a:latin typeface="Lato"/>
              <a:ea typeface="Lato"/>
              <a:cs typeface="Lato"/>
              <a:sym typeface="Lato"/>
            </a:endParaRPr>
          </a:p>
        </p:txBody>
      </p:sp>
      <p:sp>
        <p:nvSpPr>
          <p:cNvPr id="341" name="Google Shape;341;p33"/>
          <p:cNvSpPr/>
          <p:nvPr/>
        </p:nvSpPr>
        <p:spPr>
          <a:xfrm>
            <a:off x="2763025" y="1775225"/>
            <a:ext cx="2778300" cy="32868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33"/>
          <p:cNvPicPr preferRelativeResize="0"/>
          <p:nvPr/>
        </p:nvPicPr>
        <p:blipFill>
          <a:blip r:embed="rId7">
            <a:alphaModFix/>
          </a:blip>
          <a:stretch>
            <a:fillRect/>
          </a:stretch>
        </p:blipFill>
        <p:spPr>
          <a:xfrm>
            <a:off x="2763025" y="1822725"/>
            <a:ext cx="2756000" cy="3239275"/>
          </a:xfrm>
          <a:prstGeom prst="rect">
            <a:avLst/>
          </a:prstGeom>
          <a:noFill/>
          <a:ln>
            <a:noFill/>
          </a:ln>
        </p:spPr>
      </p:pic>
      <p:sp>
        <p:nvSpPr>
          <p:cNvPr id="343" name="Google Shape;343;p33"/>
          <p:cNvSpPr/>
          <p:nvPr/>
        </p:nvSpPr>
        <p:spPr>
          <a:xfrm rot="5400000" flipH="1">
            <a:off x="7448225" y="2546425"/>
            <a:ext cx="1056000" cy="1884300"/>
          </a:xfrm>
          <a:prstGeom prst="wedgeRectCallout">
            <a:avLst>
              <a:gd name="adj1" fmla="val 75152"/>
              <a:gd name="adj2" fmla="val 134821"/>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txBox="1"/>
          <p:nvPr/>
        </p:nvSpPr>
        <p:spPr>
          <a:xfrm>
            <a:off x="7110300" y="2995975"/>
            <a:ext cx="1957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FF0000"/>
                </a:solidFill>
                <a:latin typeface="Lato"/>
                <a:ea typeface="Lato"/>
                <a:cs typeface="Lato"/>
                <a:sym typeface="Lato"/>
              </a:rPr>
              <a:t>Complex mechanisms</a:t>
            </a:r>
            <a:r>
              <a:rPr lang="en" sz="1300">
                <a:latin typeface="Lato"/>
                <a:ea typeface="Lato"/>
                <a:cs typeface="Lato"/>
                <a:sym typeface="Lato"/>
              </a:rPr>
              <a:t> can </a:t>
            </a:r>
            <a:r>
              <a:rPr lang="en" sz="1300">
                <a:solidFill>
                  <a:srgbClr val="FF0000"/>
                </a:solidFill>
                <a:latin typeface="Lato"/>
                <a:ea typeface="Lato"/>
                <a:cs typeface="Lato"/>
                <a:sym typeface="Lato"/>
              </a:rPr>
              <a:t>lower efficiency</a:t>
            </a:r>
            <a:r>
              <a:rPr lang="en" sz="1300">
                <a:latin typeface="Lato"/>
                <a:ea typeface="Lato"/>
                <a:cs typeface="Lato"/>
                <a:sym typeface="Lato"/>
              </a:rPr>
              <a:t>, commonly observed in </a:t>
            </a:r>
            <a:r>
              <a:rPr lang="en" sz="1300" b="1">
                <a:solidFill>
                  <a:srgbClr val="0B5394"/>
                </a:solidFill>
                <a:latin typeface="Lato"/>
                <a:ea typeface="Lato"/>
                <a:cs typeface="Lato"/>
                <a:sym typeface="Lato"/>
              </a:rPr>
              <a:t>pre-</a:t>
            </a:r>
            <a:r>
              <a:rPr lang="en" sz="1300">
                <a:latin typeface="Lato"/>
                <a:ea typeface="Lato"/>
                <a:cs typeface="Lato"/>
                <a:sym typeface="Lato"/>
              </a:rPr>
              <a:t> and </a:t>
            </a:r>
            <a:r>
              <a:rPr lang="en" sz="1300" b="1">
                <a:solidFill>
                  <a:srgbClr val="0B5394"/>
                </a:solidFill>
                <a:latin typeface="Lato"/>
                <a:ea typeface="Lato"/>
                <a:cs typeface="Lato"/>
                <a:sym typeface="Lato"/>
              </a:rPr>
              <a:t>in-</a:t>
            </a:r>
            <a:r>
              <a:rPr lang="en" sz="1300">
                <a:latin typeface="Lato"/>
                <a:ea typeface="Lato"/>
                <a:cs typeface="Lato"/>
                <a:sym typeface="Lato"/>
              </a:rPr>
              <a:t>processing</a:t>
            </a:r>
            <a:endParaRPr>
              <a:latin typeface="Lato"/>
              <a:ea typeface="Lato"/>
              <a:cs typeface="Lato"/>
              <a:sym typeface="Lato"/>
            </a:endParaRPr>
          </a:p>
        </p:txBody>
      </p:sp>
      <p:sp>
        <p:nvSpPr>
          <p:cNvPr id="345" name="Google Shape;345;p33"/>
          <p:cNvSpPr txBox="1">
            <a:spLocks noGrp="1"/>
          </p:cNvSpPr>
          <p:nvPr>
            <p:ph type="title"/>
          </p:nvPr>
        </p:nvSpPr>
        <p:spPr>
          <a:xfrm>
            <a:off x="727650" y="77985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500">
                <a:solidFill>
                  <a:srgbClr val="1C4587"/>
                </a:solidFill>
              </a:rPr>
              <a:t>Efficiency gap among techniques: how increasing #datapoints affect runtime?</a:t>
            </a:r>
            <a:endParaRPr sz="1500">
              <a:solidFill>
                <a:srgbClr val="1C4587"/>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4"/>
          <p:cNvPicPr preferRelativeResize="0"/>
          <p:nvPr/>
        </p:nvPicPr>
        <p:blipFill>
          <a:blip r:embed="rId3">
            <a:alphaModFix amt="43000"/>
          </a:blip>
          <a:stretch>
            <a:fillRect/>
          </a:stretch>
        </p:blipFill>
        <p:spPr>
          <a:xfrm>
            <a:off x="2906925" y="1934613"/>
            <a:ext cx="2249451" cy="2833601"/>
          </a:xfrm>
          <a:prstGeom prst="rect">
            <a:avLst/>
          </a:prstGeom>
          <a:noFill/>
          <a:ln>
            <a:noFill/>
          </a:ln>
        </p:spPr>
      </p:pic>
      <p:pic>
        <p:nvPicPr>
          <p:cNvPr id="351" name="Google Shape;351;p34"/>
          <p:cNvPicPr preferRelativeResize="0"/>
          <p:nvPr/>
        </p:nvPicPr>
        <p:blipFill>
          <a:blip r:embed="rId3">
            <a:alphaModFix/>
          </a:blip>
          <a:stretch>
            <a:fillRect/>
          </a:stretch>
        </p:blipFill>
        <p:spPr>
          <a:xfrm>
            <a:off x="2906925" y="1934613"/>
            <a:ext cx="2249451" cy="2833601"/>
          </a:xfrm>
          <a:prstGeom prst="rect">
            <a:avLst/>
          </a:prstGeom>
          <a:noFill/>
          <a:ln>
            <a:noFill/>
          </a:ln>
        </p:spPr>
      </p:pic>
      <p:pic>
        <p:nvPicPr>
          <p:cNvPr id="352" name="Google Shape;352;p34"/>
          <p:cNvPicPr preferRelativeResize="0"/>
          <p:nvPr/>
        </p:nvPicPr>
        <p:blipFill>
          <a:blip r:embed="rId4">
            <a:alphaModFix amt="46000"/>
          </a:blip>
          <a:stretch>
            <a:fillRect/>
          </a:stretch>
        </p:blipFill>
        <p:spPr>
          <a:xfrm>
            <a:off x="5259675" y="1922225"/>
            <a:ext cx="2249450" cy="2798600"/>
          </a:xfrm>
          <a:prstGeom prst="rect">
            <a:avLst/>
          </a:prstGeom>
          <a:noFill/>
          <a:ln>
            <a:noFill/>
          </a:ln>
        </p:spPr>
      </p:pic>
      <p:pic>
        <p:nvPicPr>
          <p:cNvPr id="353" name="Google Shape;353;p34"/>
          <p:cNvPicPr preferRelativeResize="0"/>
          <p:nvPr/>
        </p:nvPicPr>
        <p:blipFill>
          <a:blip r:embed="rId4">
            <a:alphaModFix/>
          </a:blip>
          <a:stretch>
            <a:fillRect/>
          </a:stretch>
        </p:blipFill>
        <p:spPr>
          <a:xfrm>
            <a:off x="5259675" y="1922238"/>
            <a:ext cx="2249450" cy="2798600"/>
          </a:xfrm>
          <a:prstGeom prst="rect">
            <a:avLst/>
          </a:prstGeom>
          <a:noFill/>
          <a:ln>
            <a:noFill/>
          </a:ln>
        </p:spPr>
      </p:pic>
      <p:sp>
        <p:nvSpPr>
          <p:cNvPr id="354" name="Google Shape;354;p34"/>
          <p:cNvSpPr txBox="1">
            <a:spLocks noGrp="1"/>
          </p:cNvSpPr>
          <p:nvPr>
            <p:ph type="title"/>
          </p:nvPr>
        </p:nvSpPr>
        <p:spPr>
          <a:xfrm>
            <a:off x="727650" y="779850"/>
            <a:ext cx="81000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500">
                <a:solidFill>
                  <a:srgbClr val="1C4587"/>
                </a:solidFill>
              </a:rPr>
              <a:t>Scalability challenges in pre-processing: how increasing #attributes affect runtime?</a:t>
            </a:r>
            <a:endParaRPr sz="1500">
              <a:solidFill>
                <a:srgbClr val="1C4587"/>
              </a:solidFill>
            </a:endParaRPr>
          </a:p>
        </p:txBody>
      </p:sp>
      <p:pic>
        <p:nvPicPr>
          <p:cNvPr id="355" name="Google Shape;355;p34"/>
          <p:cNvPicPr preferRelativeResize="0"/>
          <p:nvPr/>
        </p:nvPicPr>
        <p:blipFill>
          <a:blip r:embed="rId5">
            <a:alphaModFix/>
          </a:blip>
          <a:stretch>
            <a:fillRect/>
          </a:stretch>
        </p:blipFill>
        <p:spPr>
          <a:xfrm>
            <a:off x="246400" y="1391250"/>
            <a:ext cx="7383273" cy="318250"/>
          </a:xfrm>
          <a:prstGeom prst="rect">
            <a:avLst/>
          </a:prstGeom>
          <a:noFill/>
          <a:ln>
            <a:noFill/>
          </a:ln>
        </p:spPr>
      </p:pic>
      <p:sp>
        <p:nvSpPr>
          <p:cNvPr id="356" name="Google Shape;356;p34"/>
          <p:cNvSpPr txBox="1"/>
          <p:nvPr/>
        </p:nvSpPr>
        <p:spPr>
          <a:xfrm>
            <a:off x="5687125" y="4692025"/>
            <a:ext cx="15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Post-processing</a:t>
            </a:r>
            <a:endParaRPr>
              <a:latin typeface="Lato"/>
              <a:ea typeface="Lato"/>
              <a:cs typeface="Lato"/>
              <a:sym typeface="Lato"/>
            </a:endParaRPr>
          </a:p>
        </p:txBody>
      </p:sp>
      <p:sp>
        <p:nvSpPr>
          <p:cNvPr id="357" name="Google Shape;357;p34"/>
          <p:cNvSpPr txBox="1"/>
          <p:nvPr/>
        </p:nvSpPr>
        <p:spPr>
          <a:xfrm>
            <a:off x="1046250" y="467657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Pre-processing</a:t>
            </a:r>
            <a:endParaRPr>
              <a:latin typeface="Lato"/>
              <a:ea typeface="Lato"/>
              <a:cs typeface="Lato"/>
              <a:sym typeface="Lato"/>
            </a:endParaRPr>
          </a:p>
        </p:txBody>
      </p:sp>
      <p:sp>
        <p:nvSpPr>
          <p:cNvPr id="358" name="Google Shape;358;p34"/>
          <p:cNvSpPr txBox="1"/>
          <p:nvPr/>
        </p:nvSpPr>
        <p:spPr>
          <a:xfrm>
            <a:off x="3508975" y="4692025"/>
            <a:ext cx="13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In-processing</a:t>
            </a:r>
            <a:endParaRPr>
              <a:latin typeface="Lato"/>
              <a:ea typeface="Lato"/>
              <a:cs typeface="Lato"/>
              <a:sym typeface="Lato"/>
            </a:endParaRPr>
          </a:p>
        </p:txBody>
      </p:sp>
      <p:pic>
        <p:nvPicPr>
          <p:cNvPr id="359" name="Google Shape;359;p34"/>
          <p:cNvPicPr preferRelativeResize="0"/>
          <p:nvPr/>
        </p:nvPicPr>
        <p:blipFill>
          <a:blip r:embed="rId6">
            <a:alphaModFix/>
          </a:blip>
          <a:stretch>
            <a:fillRect/>
          </a:stretch>
        </p:blipFill>
        <p:spPr>
          <a:xfrm>
            <a:off x="640312" y="1965175"/>
            <a:ext cx="2163313" cy="2712725"/>
          </a:xfrm>
          <a:prstGeom prst="rect">
            <a:avLst/>
          </a:prstGeom>
          <a:noFill/>
          <a:ln>
            <a:noFill/>
          </a:ln>
        </p:spPr>
      </p:pic>
      <p:sp>
        <p:nvSpPr>
          <p:cNvPr id="360" name="Google Shape;360;p34"/>
          <p:cNvSpPr/>
          <p:nvPr/>
        </p:nvSpPr>
        <p:spPr>
          <a:xfrm>
            <a:off x="189900" y="1811925"/>
            <a:ext cx="2848500" cy="32868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1" name="Google Shape;361;p34"/>
          <p:cNvPicPr preferRelativeResize="0"/>
          <p:nvPr/>
        </p:nvPicPr>
        <p:blipFill>
          <a:blip r:embed="rId7">
            <a:alphaModFix/>
          </a:blip>
          <a:stretch>
            <a:fillRect/>
          </a:stretch>
        </p:blipFill>
        <p:spPr>
          <a:xfrm>
            <a:off x="246400" y="2043034"/>
            <a:ext cx="469659" cy="2333933"/>
          </a:xfrm>
          <a:prstGeom prst="rect">
            <a:avLst/>
          </a:prstGeom>
          <a:noFill/>
          <a:ln>
            <a:noFill/>
          </a:ln>
        </p:spPr>
      </p:pic>
      <p:pic>
        <p:nvPicPr>
          <p:cNvPr id="362" name="Google Shape;362;p34"/>
          <p:cNvPicPr preferRelativeResize="0"/>
          <p:nvPr/>
        </p:nvPicPr>
        <p:blipFill rotWithShape="1">
          <a:blip r:embed="rId8">
            <a:alphaModFix/>
          </a:blip>
          <a:srcRect b="6898"/>
          <a:stretch/>
        </p:blipFill>
        <p:spPr>
          <a:xfrm>
            <a:off x="189900" y="1884975"/>
            <a:ext cx="2812851" cy="3140801"/>
          </a:xfrm>
          <a:prstGeom prst="rect">
            <a:avLst/>
          </a:prstGeom>
          <a:noFill/>
          <a:ln>
            <a:noFill/>
          </a:ln>
        </p:spPr>
      </p:pic>
      <p:sp>
        <p:nvSpPr>
          <p:cNvPr id="363" name="Google Shape;363;p34"/>
          <p:cNvSpPr/>
          <p:nvPr/>
        </p:nvSpPr>
        <p:spPr>
          <a:xfrm rot="5400000" flipH="1">
            <a:off x="4598475" y="2462975"/>
            <a:ext cx="1121700" cy="1776900"/>
          </a:xfrm>
          <a:prstGeom prst="wedgeRectCallout">
            <a:avLst>
              <a:gd name="adj1" fmla="val 38620"/>
              <a:gd name="adj2" fmla="val 124382"/>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txBox="1"/>
          <p:nvPr/>
        </p:nvSpPr>
        <p:spPr>
          <a:xfrm>
            <a:off x="4374175" y="2858825"/>
            <a:ext cx="1852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Scalability of </a:t>
            </a:r>
            <a:r>
              <a:rPr lang="en" sz="1300" b="1">
                <a:solidFill>
                  <a:srgbClr val="0B5394"/>
                </a:solidFill>
                <a:latin typeface="Lato"/>
                <a:ea typeface="Lato"/>
                <a:cs typeface="Lato"/>
                <a:sym typeface="Lato"/>
              </a:rPr>
              <a:t>pre-</a:t>
            </a:r>
            <a:r>
              <a:rPr lang="en" sz="1300">
                <a:latin typeface="Lato"/>
                <a:ea typeface="Lato"/>
                <a:cs typeface="Lato"/>
                <a:sym typeface="Lato"/>
              </a:rPr>
              <a:t> processing is </a:t>
            </a:r>
            <a:r>
              <a:rPr lang="en" sz="1300">
                <a:solidFill>
                  <a:srgbClr val="FF0000"/>
                </a:solidFill>
                <a:latin typeface="Lato"/>
                <a:ea typeface="Lato"/>
                <a:cs typeface="Lato"/>
                <a:sym typeface="Lato"/>
              </a:rPr>
              <a:t>more hurt</a:t>
            </a:r>
            <a:r>
              <a:rPr lang="en" sz="1300">
                <a:latin typeface="Lato"/>
                <a:ea typeface="Lato"/>
                <a:cs typeface="Lato"/>
                <a:sym typeface="Lato"/>
              </a:rPr>
              <a:t> by</a:t>
            </a:r>
            <a:r>
              <a:rPr lang="en" sz="1300">
                <a:solidFill>
                  <a:srgbClr val="FF0000"/>
                </a:solidFill>
                <a:latin typeface="Lato"/>
                <a:ea typeface="Lato"/>
                <a:cs typeface="Lato"/>
                <a:sym typeface="Lato"/>
              </a:rPr>
              <a:t> #attributes</a:t>
            </a:r>
            <a:r>
              <a:rPr lang="en" sz="1300">
                <a:latin typeface="Lato"/>
                <a:ea typeface="Lato"/>
                <a:cs typeface="Lato"/>
                <a:sym typeface="Lato"/>
              </a:rPr>
              <a:t> than #datapoints</a:t>
            </a: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1000"/>
                                        <p:tgtEl>
                                          <p:spTgt spid="350"/>
                                        </p:tgtEl>
                                      </p:cBhvr>
                                    </p:animEffect>
                                  </p:childTnLst>
                                </p:cTn>
                              </p:par>
                              <p:par>
                                <p:cTn id="11" presetID="1" presetClass="exit" presetSubtype="0" fill="hold" nodeType="withEffect">
                                  <p:stCondLst>
                                    <p:cond delay="0"/>
                                  </p:stCondLst>
                                  <p:childTnLst>
                                    <p:set>
                                      <p:cBhvr>
                                        <p:cTn id="12" dur="1" fill="hold">
                                          <p:stCondLst>
                                            <p:cond delay="500"/>
                                          </p:stCondLst>
                                        </p:cTn>
                                        <p:tgtEl>
                                          <p:spTgt spid="35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500"/>
                                          </p:stCondLst>
                                        </p:cTn>
                                        <p:tgtEl>
                                          <p:spTgt spid="35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60"/>
                                        </p:tgtEl>
                                        <p:attrNameLst>
                                          <p:attrName>style.visibility</p:attrName>
                                        </p:attrNameLst>
                                      </p:cBhvr>
                                      <p:to>
                                        <p:strVal val="visible"/>
                                      </p:to>
                                    </p:set>
                                    <p:animEffect transition="in" filter="fade">
                                      <p:cBhvr>
                                        <p:cTn id="17" dur="1000"/>
                                        <p:tgtEl>
                                          <p:spTgt spid="360"/>
                                        </p:tgtEl>
                                      </p:cBhvr>
                                    </p:animEffect>
                                  </p:childTnLst>
                                </p:cTn>
                              </p:par>
                              <p:par>
                                <p:cTn id="18" presetID="10" presetClass="entr" presetSubtype="0" fill="hold" nodeType="withEffect">
                                  <p:stCondLst>
                                    <p:cond delay="0"/>
                                  </p:stCondLst>
                                  <p:childTnLst>
                                    <p:set>
                                      <p:cBhvr>
                                        <p:cTn id="19" dur="1" fill="hold">
                                          <p:stCondLst>
                                            <p:cond delay="0"/>
                                          </p:stCondLst>
                                        </p:cTn>
                                        <p:tgtEl>
                                          <p:spTgt spid="362"/>
                                        </p:tgtEl>
                                        <p:attrNameLst>
                                          <p:attrName>style.visibility</p:attrName>
                                        </p:attrNameLst>
                                      </p:cBhvr>
                                      <p:to>
                                        <p:strVal val="visible"/>
                                      </p:to>
                                    </p:set>
                                    <p:animEffect transition="in" filter="fade">
                                      <p:cBhvr>
                                        <p:cTn id="20" dur="1000"/>
                                        <p:tgtEl>
                                          <p:spTgt spid="362"/>
                                        </p:tgtEl>
                                      </p:cBhvr>
                                    </p:animEffect>
                                  </p:childTnLst>
                                </p:cTn>
                              </p:par>
                              <p:par>
                                <p:cTn id="21" presetID="10" presetClass="entr" presetSubtype="0" fill="hold" nodeType="withEffect">
                                  <p:stCondLst>
                                    <p:cond delay="0"/>
                                  </p:stCondLst>
                                  <p:childTnLst>
                                    <p:set>
                                      <p:cBhvr>
                                        <p:cTn id="22" dur="1" fill="hold">
                                          <p:stCondLst>
                                            <p:cond delay="0"/>
                                          </p:stCondLst>
                                        </p:cTn>
                                        <p:tgtEl>
                                          <p:spTgt spid="364"/>
                                        </p:tgtEl>
                                        <p:attrNameLst>
                                          <p:attrName>style.visibility</p:attrName>
                                        </p:attrNameLst>
                                      </p:cBhvr>
                                      <p:to>
                                        <p:strVal val="visible"/>
                                      </p:to>
                                    </p:set>
                                    <p:animEffect transition="in" filter="fade">
                                      <p:cBhvr>
                                        <p:cTn id="23" dur="1000"/>
                                        <p:tgtEl>
                                          <p:spTgt spid="364"/>
                                        </p:tgtEl>
                                      </p:cBhvr>
                                    </p:animEffect>
                                  </p:childTnLst>
                                </p:cTn>
                              </p:par>
                              <p:par>
                                <p:cTn id="24" presetID="10" presetClass="entr" presetSubtype="0" fill="hold" nodeType="withEffect">
                                  <p:stCondLst>
                                    <p:cond delay="0"/>
                                  </p:stCondLst>
                                  <p:childTnLst>
                                    <p:set>
                                      <p:cBhvr>
                                        <p:cTn id="25" dur="1" fill="hold">
                                          <p:stCondLst>
                                            <p:cond delay="0"/>
                                          </p:stCondLst>
                                        </p:cTn>
                                        <p:tgtEl>
                                          <p:spTgt spid="363"/>
                                        </p:tgtEl>
                                        <p:attrNameLst>
                                          <p:attrName>style.visibility</p:attrName>
                                        </p:attrNameLst>
                                      </p:cBhvr>
                                      <p:to>
                                        <p:strVal val="visible"/>
                                      </p:to>
                                    </p:set>
                                    <p:animEffect transition="in" filter="fade">
                                      <p:cBhvr>
                                        <p:cTn id="26" dur="10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5"/>
          <p:cNvPicPr preferRelativeResize="0"/>
          <p:nvPr/>
        </p:nvPicPr>
        <p:blipFill>
          <a:blip r:embed="rId3">
            <a:alphaModFix amt="49000"/>
          </a:blip>
          <a:stretch>
            <a:fillRect/>
          </a:stretch>
        </p:blipFill>
        <p:spPr>
          <a:xfrm>
            <a:off x="576200" y="2312563"/>
            <a:ext cx="5301927" cy="2430875"/>
          </a:xfrm>
          <a:prstGeom prst="rect">
            <a:avLst/>
          </a:prstGeom>
          <a:noFill/>
          <a:ln>
            <a:noFill/>
          </a:ln>
        </p:spPr>
      </p:pic>
      <p:sp>
        <p:nvSpPr>
          <p:cNvPr id="370" name="Google Shape;370;p35"/>
          <p:cNvSpPr txBox="1">
            <a:spLocks noGrp="1"/>
          </p:cNvSpPr>
          <p:nvPr>
            <p:ph type="title"/>
          </p:nvPr>
        </p:nvSpPr>
        <p:spPr>
          <a:xfrm>
            <a:off x="727650" y="8403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The choice of classifier model for pre- and post-processing</a:t>
            </a:r>
            <a:endParaRPr sz="1500">
              <a:solidFill>
                <a:srgbClr val="1C4587"/>
              </a:solidFill>
            </a:endParaRPr>
          </a:p>
        </p:txBody>
      </p:sp>
      <p:pic>
        <p:nvPicPr>
          <p:cNvPr id="371" name="Google Shape;371;p35"/>
          <p:cNvPicPr preferRelativeResize="0"/>
          <p:nvPr/>
        </p:nvPicPr>
        <p:blipFill>
          <a:blip r:embed="rId3">
            <a:alphaModFix/>
          </a:blip>
          <a:stretch>
            <a:fillRect/>
          </a:stretch>
        </p:blipFill>
        <p:spPr>
          <a:xfrm>
            <a:off x="576200" y="2312575"/>
            <a:ext cx="5364423" cy="2430850"/>
          </a:xfrm>
          <a:prstGeom prst="rect">
            <a:avLst/>
          </a:prstGeom>
          <a:noFill/>
          <a:ln>
            <a:noFill/>
          </a:ln>
        </p:spPr>
      </p:pic>
      <p:sp>
        <p:nvSpPr>
          <p:cNvPr id="372" name="Google Shape;372;p35"/>
          <p:cNvSpPr txBox="1"/>
          <p:nvPr/>
        </p:nvSpPr>
        <p:spPr>
          <a:xfrm>
            <a:off x="4351800" y="4665050"/>
            <a:ext cx="15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Post-processing</a:t>
            </a:r>
            <a:endParaRPr sz="1200">
              <a:latin typeface="Lato"/>
              <a:ea typeface="Lato"/>
              <a:cs typeface="Lato"/>
              <a:sym typeface="Lato"/>
            </a:endParaRPr>
          </a:p>
        </p:txBody>
      </p:sp>
      <p:sp>
        <p:nvSpPr>
          <p:cNvPr id="373" name="Google Shape;373;p35"/>
          <p:cNvSpPr txBox="1"/>
          <p:nvPr/>
        </p:nvSpPr>
        <p:spPr>
          <a:xfrm>
            <a:off x="1973850" y="4665050"/>
            <a:ext cx="15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Pre-processing</a:t>
            </a:r>
            <a:endParaRPr sz="1200">
              <a:latin typeface="Lato"/>
              <a:ea typeface="Lato"/>
              <a:cs typeface="Lato"/>
              <a:sym typeface="Lato"/>
            </a:endParaRPr>
          </a:p>
        </p:txBody>
      </p:sp>
      <p:sp>
        <p:nvSpPr>
          <p:cNvPr id="374" name="Google Shape;374;p35"/>
          <p:cNvSpPr/>
          <p:nvPr/>
        </p:nvSpPr>
        <p:spPr>
          <a:xfrm rot="5400000" flipH="1">
            <a:off x="7948300" y="1845750"/>
            <a:ext cx="747000" cy="1452000"/>
          </a:xfrm>
          <a:prstGeom prst="wedgeRoundRectCallout">
            <a:avLst>
              <a:gd name="adj1" fmla="val 49250"/>
              <a:gd name="adj2" fmla="val 70515"/>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txBox="1"/>
          <p:nvPr/>
        </p:nvSpPr>
        <p:spPr>
          <a:xfrm>
            <a:off x="7550200" y="2206350"/>
            <a:ext cx="154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666666"/>
                </a:solidFill>
                <a:latin typeface="Lato"/>
                <a:ea typeface="Lato"/>
                <a:cs typeface="Lato"/>
                <a:sym typeface="Lato"/>
              </a:rPr>
              <a:t>We retrain classifiers with different </a:t>
            </a:r>
            <a:r>
              <a:rPr lang="en" sz="1200" b="1">
                <a:solidFill>
                  <a:srgbClr val="666666"/>
                </a:solidFill>
                <a:latin typeface="Lato"/>
                <a:ea typeface="Lato"/>
                <a:cs typeface="Lato"/>
                <a:sym typeface="Lato"/>
              </a:rPr>
              <a:t>models</a:t>
            </a:r>
            <a:endParaRPr sz="1200" b="1">
              <a:solidFill>
                <a:srgbClr val="666666"/>
              </a:solidFill>
              <a:latin typeface="Lato"/>
              <a:ea typeface="Lato"/>
              <a:cs typeface="Lato"/>
              <a:sym typeface="Lato"/>
            </a:endParaRPr>
          </a:p>
        </p:txBody>
      </p:sp>
      <p:pic>
        <p:nvPicPr>
          <p:cNvPr id="376" name="Google Shape;376;p35"/>
          <p:cNvPicPr preferRelativeResize="0"/>
          <p:nvPr/>
        </p:nvPicPr>
        <p:blipFill>
          <a:blip r:embed="rId4">
            <a:alphaModFix/>
          </a:blip>
          <a:stretch>
            <a:fillRect/>
          </a:stretch>
        </p:blipFill>
        <p:spPr>
          <a:xfrm>
            <a:off x="108150" y="1835525"/>
            <a:ext cx="7688702" cy="301700"/>
          </a:xfrm>
          <a:prstGeom prst="rect">
            <a:avLst/>
          </a:prstGeom>
          <a:noFill/>
          <a:ln>
            <a:noFill/>
          </a:ln>
        </p:spPr>
      </p:pic>
      <p:pic>
        <p:nvPicPr>
          <p:cNvPr id="377" name="Google Shape;377;p35"/>
          <p:cNvPicPr preferRelativeResize="0"/>
          <p:nvPr/>
        </p:nvPicPr>
        <p:blipFill rotWithShape="1">
          <a:blip r:embed="rId5">
            <a:alphaModFix/>
          </a:blip>
          <a:srcRect l="199" r="199"/>
          <a:stretch/>
        </p:blipFill>
        <p:spPr>
          <a:xfrm>
            <a:off x="5186950" y="2519600"/>
            <a:ext cx="731100" cy="2067900"/>
          </a:xfrm>
          <a:prstGeom prst="rect">
            <a:avLst/>
          </a:prstGeom>
          <a:noFill/>
          <a:ln>
            <a:noFill/>
          </a:ln>
        </p:spPr>
      </p:pic>
      <p:sp>
        <p:nvSpPr>
          <p:cNvPr id="378" name="Google Shape;378;p35"/>
          <p:cNvSpPr/>
          <p:nvPr/>
        </p:nvSpPr>
        <p:spPr>
          <a:xfrm>
            <a:off x="5186950" y="2519600"/>
            <a:ext cx="731100" cy="20679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rot="5400000" flipH="1">
            <a:off x="6852150" y="3139975"/>
            <a:ext cx="1031700" cy="1560900"/>
          </a:xfrm>
          <a:prstGeom prst="wedgeRectCallout">
            <a:avLst>
              <a:gd name="adj1" fmla="val 64251"/>
              <a:gd name="adj2" fmla="val 100599"/>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txBox="1"/>
          <p:nvPr/>
        </p:nvSpPr>
        <p:spPr>
          <a:xfrm>
            <a:off x="6535050" y="3483000"/>
            <a:ext cx="1665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B5394"/>
                </a:solidFill>
                <a:latin typeface="Lato"/>
                <a:ea typeface="Lato"/>
                <a:cs typeface="Lato"/>
                <a:sym typeface="Lato"/>
              </a:rPr>
              <a:t>Post</a:t>
            </a:r>
            <a:r>
              <a:rPr lang="en" sz="1200">
                <a:latin typeface="Lato"/>
                <a:ea typeface="Lato"/>
                <a:cs typeface="Lato"/>
                <a:sym typeface="Lato"/>
              </a:rPr>
              <a:t>-processing is </a:t>
            </a:r>
            <a:r>
              <a:rPr lang="en" sz="1200" b="1">
                <a:solidFill>
                  <a:srgbClr val="38761D"/>
                </a:solidFill>
                <a:latin typeface="Lato"/>
                <a:ea typeface="Lato"/>
                <a:cs typeface="Lato"/>
                <a:sym typeface="Lato"/>
              </a:rPr>
              <a:t>stable </a:t>
            </a:r>
            <a:r>
              <a:rPr lang="en" sz="1200">
                <a:latin typeface="Lato"/>
                <a:ea typeface="Lato"/>
                <a:cs typeface="Lato"/>
                <a:sym typeface="Lato"/>
              </a:rPr>
              <a:t>as it only modifies predictions after training</a:t>
            </a:r>
            <a:endParaRPr b="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1000"/>
                                        <p:tgtEl>
                                          <p:spTgt spid="375"/>
                                        </p:tgtEl>
                                      </p:cBhvr>
                                    </p:animEffect>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9"/>
                                        </p:tgtEl>
                                        <p:attrNameLst>
                                          <p:attrName>style.visibility</p:attrName>
                                        </p:attrNameLst>
                                      </p:cBhvr>
                                      <p:to>
                                        <p:strVal val="visible"/>
                                      </p:to>
                                    </p:set>
                                    <p:animEffect transition="in" filter="fade">
                                      <p:cBhvr>
                                        <p:cTn id="15" dur="1000"/>
                                        <p:tgtEl>
                                          <p:spTgt spid="369"/>
                                        </p:tgtEl>
                                      </p:cBhvr>
                                    </p:animEffect>
                                  </p:childTnLst>
                                </p:cTn>
                              </p:par>
                              <p:par>
                                <p:cTn id="16" presetID="1" presetClass="exit" presetSubtype="0" fill="hold" nodeType="withEffect">
                                  <p:stCondLst>
                                    <p:cond delay="0"/>
                                  </p:stCondLst>
                                  <p:childTnLst>
                                    <p:set>
                                      <p:cBhvr>
                                        <p:cTn id="17" dur="1" fill="hold">
                                          <p:stCondLst>
                                            <p:cond delay="500"/>
                                          </p:stCondLst>
                                        </p:cTn>
                                        <p:tgtEl>
                                          <p:spTgt spid="371"/>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80"/>
                                        </p:tgtEl>
                                        <p:attrNameLst>
                                          <p:attrName>style.visibility</p:attrName>
                                        </p:attrNameLst>
                                      </p:cBhvr>
                                      <p:to>
                                        <p:strVal val="visible"/>
                                      </p:to>
                                    </p:set>
                                    <p:animEffect transition="in" filter="fade">
                                      <p:cBhvr>
                                        <p:cTn id="20" dur="1200"/>
                                        <p:tgtEl>
                                          <p:spTgt spid="380"/>
                                        </p:tgtEl>
                                      </p:cBhvr>
                                    </p:animEffect>
                                  </p:childTnLst>
                                </p:cTn>
                              </p:par>
                              <p:par>
                                <p:cTn id="21" presetID="10" presetClass="entr" presetSubtype="0" fill="hold" nodeType="withEffect">
                                  <p:stCondLst>
                                    <p:cond delay="0"/>
                                  </p:stCondLst>
                                  <p:childTnLst>
                                    <p:set>
                                      <p:cBhvr>
                                        <p:cTn id="22" dur="1" fill="hold">
                                          <p:stCondLst>
                                            <p:cond delay="0"/>
                                          </p:stCondLst>
                                        </p:cTn>
                                        <p:tgtEl>
                                          <p:spTgt spid="379"/>
                                        </p:tgtEl>
                                        <p:attrNameLst>
                                          <p:attrName>style.visibility</p:attrName>
                                        </p:attrNameLst>
                                      </p:cBhvr>
                                      <p:to>
                                        <p:strVal val="visible"/>
                                      </p:to>
                                    </p:set>
                                    <p:animEffect transition="in" filter="fade">
                                      <p:cBhvr>
                                        <p:cTn id="23" dur="1000"/>
                                        <p:tgtEl>
                                          <p:spTgt spid="379"/>
                                        </p:tgtEl>
                                      </p:cBhvr>
                                    </p:animEffect>
                                  </p:childTnLst>
                                </p:cTn>
                              </p:par>
                              <p:par>
                                <p:cTn id="24" presetID="10" presetClass="entr" presetSubtype="0" fill="hold" nodeType="withEffect">
                                  <p:stCondLst>
                                    <p:cond delay="0"/>
                                  </p:stCondLst>
                                  <p:childTnLst>
                                    <p:set>
                                      <p:cBhvr>
                                        <p:cTn id="25" dur="1" fill="hold">
                                          <p:stCondLst>
                                            <p:cond delay="0"/>
                                          </p:stCondLst>
                                        </p:cTn>
                                        <p:tgtEl>
                                          <p:spTgt spid="377"/>
                                        </p:tgtEl>
                                        <p:attrNameLst>
                                          <p:attrName>style.visibility</p:attrName>
                                        </p:attrNameLst>
                                      </p:cBhvr>
                                      <p:to>
                                        <p:strVal val="visible"/>
                                      </p:to>
                                    </p:set>
                                    <p:animEffect transition="in" filter="fade">
                                      <p:cBhvr>
                                        <p:cTn id="26" dur="1000"/>
                                        <p:tgtEl>
                                          <p:spTgt spid="377"/>
                                        </p:tgtEl>
                                      </p:cBhvr>
                                    </p:animEffect>
                                  </p:childTnLst>
                                </p:cTn>
                              </p:par>
                              <p:par>
                                <p:cTn id="27" presetID="10" presetClass="entr" presetSubtype="0" fill="hold" nodeType="withEffect">
                                  <p:stCondLst>
                                    <p:cond delay="0"/>
                                  </p:stCondLst>
                                  <p:childTnLst>
                                    <p:set>
                                      <p:cBhvr>
                                        <p:cTn id="28" dur="1" fill="hold">
                                          <p:stCondLst>
                                            <p:cond delay="0"/>
                                          </p:stCondLst>
                                        </p:cTn>
                                        <p:tgtEl>
                                          <p:spTgt spid="378"/>
                                        </p:tgtEl>
                                        <p:attrNameLst>
                                          <p:attrName>style.visibility</p:attrName>
                                        </p:attrNameLst>
                                      </p:cBhvr>
                                      <p:to>
                                        <p:strVal val="visible"/>
                                      </p:to>
                                    </p:set>
                                    <p:animEffect transition="in" filter="fade">
                                      <p:cBhvr>
                                        <p:cTn id="29"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36"/>
          <p:cNvPicPr preferRelativeResize="0"/>
          <p:nvPr/>
        </p:nvPicPr>
        <p:blipFill>
          <a:blip r:embed="rId3">
            <a:alphaModFix amt="49000"/>
          </a:blip>
          <a:stretch>
            <a:fillRect/>
          </a:stretch>
        </p:blipFill>
        <p:spPr>
          <a:xfrm>
            <a:off x="576200" y="2312563"/>
            <a:ext cx="5301927" cy="2430875"/>
          </a:xfrm>
          <a:prstGeom prst="rect">
            <a:avLst/>
          </a:prstGeom>
          <a:noFill/>
          <a:ln>
            <a:noFill/>
          </a:ln>
        </p:spPr>
      </p:pic>
      <p:sp>
        <p:nvSpPr>
          <p:cNvPr id="386" name="Google Shape;386;p36"/>
          <p:cNvSpPr txBox="1">
            <a:spLocks noGrp="1"/>
          </p:cNvSpPr>
          <p:nvPr>
            <p:ph type="title"/>
          </p:nvPr>
        </p:nvSpPr>
        <p:spPr>
          <a:xfrm>
            <a:off x="727650" y="8403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The choice of classifier model for pre- and post-processing</a:t>
            </a:r>
            <a:endParaRPr sz="1500">
              <a:solidFill>
                <a:srgbClr val="1C4587"/>
              </a:solidFill>
            </a:endParaRPr>
          </a:p>
        </p:txBody>
      </p:sp>
      <p:sp>
        <p:nvSpPr>
          <p:cNvPr id="387" name="Google Shape;387;p36"/>
          <p:cNvSpPr txBox="1"/>
          <p:nvPr/>
        </p:nvSpPr>
        <p:spPr>
          <a:xfrm>
            <a:off x="4351800" y="4665050"/>
            <a:ext cx="15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Post-processing</a:t>
            </a:r>
            <a:endParaRPr sz="1200">
              <a:latin typeface="Lato"/>
              <a:ea typeface="Lato"/>
              <a:cs typeface="Lato"/>
              <a:sym typeface="Lato"/>
            </a:endParaRPr>
          </a:p>
        </p:txBody>
      </p:sp>
      <p:sp>
        <p:nvSpPr>
          <p:cNvPr id="388" name="Google Shape;388;p36"/>
          <p:cNvSpPr txBox="1"/>
          <p:nvPr/>
        </p:nvSpPr>
        <p:spPr>
          <a:xfrm>
            <a:off x="1973850" y="4665050"/>
            <a:ext cx="15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Pre-processing</a:t>
            </a:r>
            <a:endParaRPr sz="1200">
              <a:latin typeface="Lato"/>
              <a:ea typeface="Lato"/>
              <a:cs typeface="Lato"/>
              <a:sym typeface="Lato"/>
            </a:endParaRPr>
          </a:p>
        </p:txBody>
      </p:sp>
      <p:sp>
        <p:nvSpPr>
          <p:cNvPr id="389" name="Google Shape;389;p36"/>
          <p:cNvSpPr/>
          <p:nvPr/>
        </p:nvSpPr>
        <p:spPr>
          <a:xfrm rot="5400000" flipH="1">
            <a:off x="7948300" y="1845750"/>
            <a:ext cx="747000" cy="1452000"/>
          </a:xfrm>
          <a:prstGeom prst="wedgeRoundRectCallout">
            <a:avLst>
              <a:gd name="adj1" fmla="val 49250"/>
              <a:gd name="adj2" fmla="val 70515"/>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txBox="1"/>
          <p:nvPr/>
        </p:nvSpPr>
        <p:spPr>
          <a:xfrm>
            <a:off x="7550200" y="2206350"/>
            <a:ext cx="154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666666"/>
                </a:solidFill>
                <a:latin typeface="Lato"/>
                <a:ea typeface="Lato"/>
                <a:cs typeface="Lato"/>
                <a:sym typeface="Lato"/>
              </a:rPr>
              <a:t>We retrain classifiers with different </a:t>
            </a:r>
            <a:r>
              <a:rPr lang="en" sz="1200" b="1">
                <a:solidFill>
                  <a:srgbClr val="666666"/>
                </a:solidFill>
                <a:latin typeface="Lato"/>
                <a:ea typeface="Lato"/>
                <a:cs typeface="Lato"/>
                <a:sym typeface="Lato"/>
              </a:rPr>
              <a:t>models</a:t>
            </a:r>
            <a:endParaRPr sz="1200" b="1">
              <a:solidFill>
                <a:srgbClr val="666666"/>
              </a:solidFill>
              <a:latin typeface="Lato"/>
              <a:ea typeface="Lato"/>
              <a:cs typeface="Lato"/>
              <a:sym typeface="Lato"/>
            </a:endParaRPr>
          </a:p>
        </p:txBody>
      </p:sp>
      <p:pic>
        <p:nvPicPr>
          <p:cNvPr id="391" name="Google Shape;391;p36"/>
          <p:cNvPicPr preferRelativeResize="0"/>
          <p:nvPr/>
        </p:nvPicPr>
        <p:blipFill>
          <a:blip r:embed="rId4">
            <a:alphaModFix/>
          </a:blip>
          <a:stretch>
            <a:fillRect/>
          </a:stretch>
        </p:blipFill>
        <p:spPr>
          <a:xfrm>
            <a:off x="108150" y="1835525"/>
            <a:ext cx="7688702" cy="301700"/>
          </a:xfrm>
          <a:prstGeom prst="rect">
            <a:avLst/>
          </a:prstGeom>
          <a:noFill/>
          <a:ln>
            <a:noFill/>
          </a:ln>
        </p:spPr>
      </p:pic>
      <p:pic>
        <p:nvPicPr>
          <p:cNvPr id="392" name="Google Shape;392;p36"/>
          <p:cNvPicPr preferRelativeResize="0"/>
          <p:nvPr/>
        </p:nvPicPr>
        <p:blipFill rotWithShape="1">
          <a:blip r:embed="rId5">
            <a:alphaModFix/>
          </a:blip>
          <a:srcRect l="13336" r="9126"/>
          <a:stretch/>
        </p:blipFill>
        <p:spPr>
          <a:xfrm>
            <a:off x="1670250" y="2597163"/>
            <a:ext cx="821400" cy="2011125"/>
          </a:xfrm>
          <a:prstGeom prst="rect">
            <a:avLst/>
          </a:prstGeom>
          <a:noFill/>
          <a:ln>
            <a:noFill/>
          </a:ln>
        </p:spPr>
      </p:pic>
      <p:sp>
        <p:nvSpPr>
          <p:cNvPr id="393" name="Google Shape;393;p36"/>
          <p:cNvSpPr/>
          <p:nvPr/>
        </p:nvSpPr>
        <p:spPr>
          <a:xfrm>
            <a:off x="1670250" y="2510150"/>
            <a:ext cx="821400" cy="20988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rot="5400000" flipH="1">
            <a:off x="3429900" y="2425626"/>
            <a:ext cx="835200" cy="1560900"/>
          </a:xfrm>
          <a:prstGeom prst="wedgeRectCallout">
            <a:avLst>
              <a:gd name="adj1" fmla="val 34465"/>
              <a:gd name="adj2" fmla="val 91876"/>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txBox="1"/>
          <p:nvPr/>
        </p:nvSpPr>
        <p:spPr>
          <a:xfrm>
            <a:off x="3014550" y="2813525"/>
            <a:ext cx="16659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0B5394"/>
                </a:solidFill>
                <a:latin typeface="Lato"/>
                <a:ea typeface="Lato"/>
                <a:cs typeface="Lato"/>
                <a:sym typeface="Lato"/>
              </a:rPr>
              <a:t>Pre</a:t>
            </a:r>
            <a:r>
              <a:rPr lang="en" sz="1300">
                <a:latin typeface="Lato"/>
                <a:ea typeface="Lato"/>
                <a:cs typeface="Lato"/>
                <a:sym typeface="Lato"/>
              </a:rPr>
              <a:t>-processing </a:t>
            </a:r>
            <a:endParaRPr sz="1300">
              <a:latin typeface="Lato"/>
              <a:ea typeface="Lato"/>
              <a:cs typeface="Lato"/>
              <a:sym typeface="Lato"/>
            </a:endParaRPr>
          </a:p>
          <a:p>
            <a:pPr marL="0" lvl="0" indent="0" algn="ctr" rtl="0">
              <a:spcBef>
                <a:spcPts val="0"/>
              </a:spcBef>
              <a:spcAft>
                <a:spcPts val="0"/>
              </a:spcAft>
              <a:buNone/>
            </a:pPr>
            <a:r>
              <a:rPr lang="en" sz="1300">
                <a:latin typeface="Lato"/>
                <a:ea typeface="Lato"/>
                <a:cs typeface="Lato"/>
                <a:sym typeface="Lato"/>
              </a:rPr>
              <a:t>can </a:t>
            </a:r>
            <a:r>
              <a:rPr lang="en" sz="1300">
                <a:solidFill>
                  <a:srgbClr val="FF0000"/>
                </a:solidFill>
                <a:latin typeface="Lato"/>
                <a:ea typeface="Lato"/>
                <a:cs typeface="Lato"/>
                <a:sym typeface="Lato"/>
              </a:rPr>
              <a:t>fluctuate </a:t>
            </a:r>
            <a:r>
              <a:rPr lang="en" sz="1300">
                <a:latin typeface="Lato"/>
                <a:ea typeface="Lato"/>
                <a:cs typeface="Lato"/>
                <a:sym typeface="Lato"/>
              </a:rPr>
              <a:t>depending on model</a:t>
            </a:r>
            <a:endParaRPr b="1">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7"/>
          <p:cNvSpPr/>
          <p:nvPr/>
        </p:nvSpPr>
        <p:spPr>
          <a:xfrm>
            <a:off x="853875" y="1894875"/>
            <a:ext cx="3719700" cy="2770800"/>
          </a:xfrm>
          <a:prstGeom prst="rect">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 Evaluating broad range of 18 fair classifiers</a:t>
            </a:r>
            <a:br>
              <a:rPr lang="en" b="1">
                <a:solidFill>
                  <a:srgbClr val="CCCCCC"/>
                </a:solidFill>
                <a:latin typeface="Lato"/>
                <a:ea typeface="Lato"/>
                <a:cs typeface="Lato"/>
                <a:sym typeface="Lato"/>
              </a:rPr>
            </a:br>
            <a:endParaRPr b="1">
              <a:solidFill>
                <a:srgbClr val="CCCCCC"/>
              </a:solidFill>
              <a:latin typeface="Lato"/>
              <a:ea typeface="Lato"/>
              <a:cs typeface="Lato"/>
              <a:sym typeface="Lato"/>
            </a:endParaRPr>
          </a:p>
          <a:p>
            <a:pPr marL="457200" lvl="0" indent="-311150" algn="l" rtl="0">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7 variants of pre-processing</a:t>
            </a:r>
            <a:br>
              <a:rPr lang="en" sz="1300">
                <a:solidFill>
                  <a:srgbClr val="CCCCCC"/>
                </a:solidFill>
                <a:latin typeface="Lato"/>
                <a:ea typeface="Lato"/>
                <a:cs typeface="Lato"/>
                <a:sym typeface="Lato"/>
              </a:rPr>
            </a:br>
            <a:endParaRPr sz="1300">
              <a:solidFill>
                <a:srgbClr val="CCCCCC"/>
              </a:solidFill>
              <a:latin typeface="Lato"/>
              <a:ea typeface="Lato"/>
              <a:cs typeface="Lato"/>
              <a:sym typeface="Lato"/>
            </a:endParaRPr>
          </a:p>
          <a:p>
            <a:pPr marL="457200" lvl="0" indent="-311150" algn="l" rtl="0">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8 variants of in-processing</a:t>
            </a:r>
            <a:br>
              <a:rPr lang="en" sz="1300">
                <a:solidFill>
                  <a:srgbClr val="CCCCCC"/>
                </a:solidFill>
                <a:latin typeface="Lato"/>
                <a:ea typeface="Lato"/>
                <a:cs typeface="Lato"/>
                <a:sym typeface="Lato"/>
              </a:rPr>
            </a:br>
            <a:endParaRPr sz="1300">
              <a:solidFill>
                <a:srgbClr val="CCCCCC"/>
              </a:solidFill>
              <a:latin typeface="Lato"/>
              <a:ea typeface="Lato"/>
              <a:cs typeface="Lato"/>
              <a:sym typeface="Lato"/>
            </a:endParaRPr>
          </a:p>
          <a:p>
            <a:pPr marL="457200" lvl="0" indent="-311150" algn="l" rtl="0">
              <a:lnSpc>
                <a:spcPct val="107000"/>
              </a:lnSpc>
              <a:spcBef>
                <a:spcPts val="0"/>
              </a:spcBef>
              <a:spcAft>
                <a:spcPts val="0"/>
              </a:spcAft>
              <a:buClr>
                <a:srgbClr val="CCCCCC"/>
              </a:buClr>
              <a:buSzPts val="1300"/>
              <a:buFont typeface="Lato"/>
              <a:buChar char="●"/>
            </a:pPr>
            <a:r>
              <a:rPr lang="en" sz="1300">
                <a:solidFill>
                  <a:srgbClr val="CCCCCC"/>
                </a:solidFill>
                <a:latin typeface="Lato"/>
                <a:ea typeface="Lato"/>
                <a:cs typeface="Lato"/>
                <a:sym typeface="Lato"/>
              </a:rPr>
              <a:t>  3 variants of post-processing </a:t>
            </a:r>
            <a:endParaRPr sz="1300">
              <a:solidFill>
                <a:srgbClr val="CCCCCC"/>
              </a:solidFill>
              <a:latin typeface="Lato"/>
              <a:ea typeface="Lato"/>
              <a:cs typeface="Lato"/>
              <a:sym typeface="Lato"/>
            </a:endParaRPr>
          </a:p>
          <a:p>
            <a:pPr marL="457200" lvl="0" indent="0" algn="l" rtl="0">
              <a:lnSpc>
                <a:spcPct val="107000"/>
              </a:lnSpc>
              <a:spcBef>
                <a:spcPts val="0"/>
              </a:spcBef>
              <a:spcAft>
                <a:spcPts val="0"/>
              </a:spcAft>
              <a:buNone/>
            </a:pPr>
            <a:endParaRPr sz="1100">
              <a:solidFill>
                <a:srgbClr val="CCCCCC"/>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401" name="Google Shape;401;p37"/>
          <p:cNvSpPr/>
          <p:nvPr/>
        </p:nvSpPr>
        <p:spPr>
          <a:xfrm>
            <a:off x="1493475" y="2005275"/>
            <a:ext cx="40887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Utilizing 3 real-world datasets </a:t>
            </a:r>
            <a:endParaRPr b="1">
              <a:solidFill>
                <a:srgbClr val="CCCCCC"/>
              </a:solidFill>
              <a:latin typeface="Lato"/>
              <a:ea typeface="Lato"/>
              <a:cs typeface="Lato"/>
              <a:sym typeface="Lato"/>
            </a:endParaRPr>
          </a:p>
          <a:p>
            <a:pPr marL="0" lvl="0" indent="0" algn="ctr" rtl="0">
              <a:lnSpc>
                <a:spcPct val="115000"/>
              </a:lnSpc>
              <a:spcBef>
                <a:spcPts val="0"/>
              </a:spcBef>
              <a:spcAft>
                <a:spcPts val="0"/>
              </a:spcAft>
              <a:buNone/>
            </a:pPr>
            <a:r>
              <a:rPr lang="en" b="1">
                <a:solidFill>
                  <a:srgbClr val="CCCCCC"/>
                </a:solidFill>
                <a:latin typeface="Lato"/>
                <a:ea typeface="Lato"/>
                <a:cs typeface="Lato"/>
                <a:sym typeface="Lato"/>
              </a:rPr>
              <a:t>with different biases</a:t>
            </a:r>
            <a:br>
              <a:rPr lang="en" b="1">
                <a:solidFill>
                  <a:srgbClr val="CCCCCC"/>
                </a:solidFill>
                <a:latin typeface="Lato"/>
                <a:ea typeface="Lato"/>
                <a:cs typeface="Lato"/>
                <a:sym typeface="Lato"/>
              </a:rPr>
            </a:br>
            <a:endParaRPr b="1">
              <a:solidFill>
                <a:srgbClr val="CCCCCC"/>
              </a:solidFill>
              <a:latin typeface="Lato"/>
              <a:ea typeface="Lato"/>
              <a:cs typeface="Lato"/>
              <a:sym typeface="Lato"/>
            </a:endParaRPr>
          </a:p>
          <a:p>
            <a:pPr marL="457200" lvl="0" indent="-304800" algn="l" rtl="0">
              <a:spcBef>
                <a:spcPts val="0"/>
              </a:spcBef>
              <a:spcAft>
                <a:spcPts val="0"/>
              </a:spcAft>
              <a:buClr>
                <a:srgbClr val="CCCCCC"/>
              </a:buClr>
              <a:buSzPts val="1200"/>
              <a:buFont typeface="Lato"/>
              <a:buChar char="●"/>
            </a:pPr>
            <a:r>
              <a:rPr lang="en" sz="1200" b="1">
                <a:solidFill>
                  <a:srgbClr val="CCCCCC"/>
                </a:solidFill>
                <a:latin typeface="Lato"/>
                <a:ea typeface="Lato"/>
                <a:cs typeface="Lato"/>
                <a:sym typeface="Lato"/>
              </a:rPr>
              <a:t>Adult</a:t>
            </a:r>
            <a:r>
              <a:rPr lang="en" sz="1200">
                <a:solidFill>
                  <a:srgbClr val="CCCCCC"/>
                </a:solidFill>
                <a:latin typeface="Lato"/>
                <a:ea typeface="Lato"/>
                <a:cs typeface="Lato"/>
                <a:sym typeface="Lato"/>
              </a:rPr>
              <a:t> #datapoints: 45K</a:t>
            </a:r>
            <a:endParaRPr sz="1200">
              <a:solidFill>
                <a:srgbClr val="CCCCCC"/>
              </a:solidFill>
              <a:latin typeface="Lato"/>
              <a:ea typeface="Lato"/>
              <a:cs typeface="Lato"/>
              <a:sym typeface="Lato"/>
            </a:endParaRPr>
          </a:p>
          <a:p>
            <a:pPr marL="457200" lvl="0" indent="0" algn="l" rtl="0">
              <a:spcBef>
                <a:spcPts val="0"/>
              </a:spcBef>
              <a:spcAft>
                <a:spcPts val="0"/>
              </a:spcAft>
              <a:buNone/>
            </a:pPr>
            <a:r>
              <a:rPr lang="en" sz="1200">
                <a:solidFill>
                  <a:srgbClr val="CCCCCC"/>
                </a:solidFill>
                <a:latin typeface="Lato"/>
                <a:ea typeface="Lato"/>
                <a:cs typeface="Lato"/>
                <a:sym typeface="Lato"/>
              </a:rPr>
              <a:t>gender based income inequality</a:t>
            </a:r>
            <a:br>
              <a:rPr lang="en" sz="1200">
                <a:solidFill>
                  <a:srgbClr val="CCCCCC"/>
                </a:solidFill>
                <a:latin typeface="Lato"/>
                <a:ea typeface="Lato"/>
                <a:cs typeface="Lato"/>
                <a:sym typeface="Lato"/>
              </a:rPr>
            </a:br>
            <a:endParaRPr sz="1200">
              <a:solidFill>
                <a:srgbClr val="CCCCCC"/>
              </a:solidFill>
              <a:latin typeface="Lato"/>
              <a:ea typeface="Lato"/>
              <a:cs typeface="Lato"/>
              <a:sym typeface="Lato"/>
            </a:endParaRPr>
          </a:p>
          <a:p>
            <a:pPr marL="457200" lvl="0" indent="-304800" algn="l" rtl="0">
              <a:spcBef>
                <a:spcPts val="0"/>
              </a:spcBef>
              <a:spcAft>
                <a:spcPts val="0"/>
              </a:spcAft>
              <a:buClr>
                <a:srgbClr val="CCCCCC"/>
              </a:buClr>
              <a:buSzPts val="1200"/>
              <a:buFont typeface="Lato"/>
              <a:buChar char="●"/>
            </a:pPr>
            <a:r>
              <a:rPr lang="en" sz="1200" b="1">
                <a:solidFill>
                  <a:srgbClr val="CCCCCC"/>
                </a:solidFill>
                <a:latin typeface="Lato"/>
                <a:ea typeface="Lato"/>
                <a:cs typeface="Lato"/>
                <a:sym typeface="Lato"/>
              </a:rPr>
              <a:t>COMPAS</a:t>
            </a:r>
            <a:r>
              <a:rPr lang="en" sz="1200">
                <a:solidFill>
                  <a:srgbClr val="CCCCCC"/>
                </a:solidFill>
                <a:latin typeface="Lato"/>
                <a:ea typeface="Lato"/>
                <a:cs typeface="Lato"/>
                <a:sym typeface="Lato"/>
              </a:rPr>
              <a:t> #datapoints: 7.2K </a:t>
            </a:r>
            <a:endParaRPr sz="1200">
              <a:solidFill>
                <a:srgbClr val="CCCCCC"/>
              </a:solidFill>
              <a:latin typeface="Lato"/>
              <a:ea typeface="Lato"/>
              <a:cs typeface="Lato"/>
              <a:sym typeface="Lato"/>
            </a:endParaRPr>
          </a:p>
          <a:p>
            <a:pPr marL="457200" lvl="0" indent="0" algn="l" rtl="0">
              <a:spcBef>
                <a:spcPts val="0"/>
              </a:spcBef>
              <a:spcAft>
                <a:spcPts val="0"/>
              </a:spcAft>
              <a:buNone/>
            </a:pPr>
            <a:r>
              <a:rPr lang="en" sz="1200">
                <a:solidFill>
                  <a:srgbClr val="CCCCCC"/>
                </a:solidFill>
                <a:latin typeface="Lato"/>
                <a:ea typeface="Lato"/>
                <a:cs typeface="Lato"/>
                <a:sym typeface="Lato"/>
              </a:rPr>
              <a:t>racial bias in detecting recidivism</a:t>
            </a:r>
            <a:br>
              <a:rPr lang="en" sz="1200">
                <a:solidFill>
                  <a:srgbClr val="CCCCCC"/>
                </a:solidFill>
                <a:latin typeface="Lato"/>
                <a:ea typeface="Lato"/>
                <a:cs typeface="Lato"/>
                <a:sym typeface="Lato"/>
              </a:rPr>
            </a:br>
            <a:endParaRPr sz="1200">
              <a:solidFill>
                <a:srgbClr val="CCCCCC"/>
              </a:solidFill>
              <a:latin typeface="Lato"/>
              <a:ea typeface="Lato"/>
              <a:cs typeface="Lato"/>
              <a:sym typeface="Lato"/>
            </a:endParaRPr>
          </a:p>
          <a:p>
            <a:pPr marL="457200" lvl="0" indent="-317500" algn="l" rtl="0">
              <a:spcBef>
                <a:spcPts val="0"/>
              </a:spcBef>
              <a:spcAft>
                <a:spcPts val="0"/>
              </a:spcAft>
              <a:buClr>
                <a:srgbClr val="CCCCCC"/>
              </a:buClr>
              <a:buSzPts val="1400"/>
              <a:buFont typeface="Lato"/>
              <a:buChar char="●"/>
            </a:pPr>
            <a:r>
              <a:rPr lang="en" sz="1200" b="1">
                <a:solidFill>
                  <a:srgbClr val="CCCCCC"/>
                </a:solidFill>
                <a:latin typeface="Lato"/>
                <a:ea typeface="Lato"/>
                <a:cs typeface="Lato"/>
                <a:sym typeface="Lato"/>
              </a:rPr>
              <a:t>German</a:t>
            </a:r>
            <a:r>
              <a:rPr lang="en" sz="1200">
                <a:solidFill>
                  <a:srgbClr val="CCCCCC"/>
                </a:solidFill>
                <a:latin typeface="Lato"/>
                <a:ea typeface="Lato"/>
                <a:cs typeface="Lato"/>
                <a:sym typeface="Lato"/>
              </a:rPr>
              <a:t> #datapoints: 1K </a:t>
            </a:r>
            <a:br>
              <a:rPr lang="en" sz="1200">
                <a:solidFill>
                  <a:srgbClr val="CCCCCC"/>
                </a:solidFill>
                <a:latin typeface="Lato"/>
                <a:ea typeface="Lato"/>
                <a:cs typeface="Lato"/>
                <a:sym typeface="Lato"/>
              </a:rPr>
            </a:br>
            <a:r>
              <a:rPr lang="en" sz="1200">
                <a:solidFill>
                  <a:srgbClr val="CCCCCC"/>
                </a:solidFill>
                <a:latin typeface="Lato"/>
                <a:ea typeface="Lato"/>
                <a:cs typeface="Lato"/>
                <a:sym typeface="Lato"/>
              </a:rPr>
              <a:t>gender bias in assessing credit worthiness </a:t>
            </a:r>
            <a:r>
              <a:rPr lang="en" sz="1300">
                <a:solidFill>
                  <a:srgbClr val="CCCCCC"/>
                </a:solidFill>
                <a:latin typeface="Lato"/>
                <a:ea typeface="Lato"/>
                <a:cs typeface="Lato"/>
                <a:sym typeface="Lato"/>
              </a:rPr>
              <a:t> </a:t>
            </a:r>
            <a:endParaRPr sz="1100">
              <a:solidFill>
                <a:srgbClr val="CCCCCC"/>
              </a:solidFill>
              <a:latin typeface="Lato"/>
              <a:ea typeface="Lato"/>
              <a:cs typeface="Lato"/>
              <a:sym typeface="Lato"/>
            </a:endParaRPr>
          </a:p>
          <a:p>
            <a:pPr marL="0" lvl="0" indent="0" algn="l" rtl="0">
              <a:spcBef>
                <a:spcPts val="0"/>
              </a:spcBef>
              <a:spcAft>
                <a:spcPts val="0"/>
              </a:spcAft>
              <a:buNone/>
            </a:pPr>
            <a:endParaRPr>
              <a:solidFill>
                <a:srgbClr val="CCCCCC"/>
              </a:solidFill>
            </a:endParaRPr>
          </a:p>
        </p:txBody>
      </p:sp>
      <p:sp>
        <p:nvSpPr>
          <p:cNvPr id="402" name="Google Shape;402;p37"/>
          <p:cNvSpPr/>
          <p:nvPr/>
        </p:nvSpPr>
        <p:spPr>
          <a:xfrm>
            <a:off x="2285875" y="2130850"/>
            <a:ext cx="4519500" cy="2770800"/>
          </a:xfrm>
          <a:prstGeom prst="rect">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latin typeface="Lato"/>
                <a:ea typeface="Lato"/>
                <a:cs typeface="Lato"/>
                <a:sym typeface="Lato"/>
              </a:rPr>
              <a:t>Examining practical concerns </a:t>
            </a:r>
            <a:endParaRPr b="1">
              <a:latin typeface="Lato"/>
              <a:ea typeface="Lato"/>
              <a:cs typeface="Lato"/>
              <a:sym typeface="Lato"/>
            </a:endParaRPr>
          </a:p>
          <a:p>
            <a:pPr marL="0" lvl="0" indent="0" algn="ctr" rtl="0">
              <a:lnSpc>
                <a:spcPct val="115000"/>
              </a:lnSpc>
              <a:spcBef>
                <a:spcPts val="0"/>
              </a:spcBef>
              <a:spcAft>
                <a:spcPts val="0"/>
              </a:spcAft>
              <a:buNone/>
            </a:pPr>
            <a:r>
              <a:rPr lang="en" b="1">
                <a:latin typeface="Lato"/>
                <a:ea typeface="Lato"/>
                <a:cs typeface="Lato"/>
                <a:sym typeface="Lato"/>
              </a:rPr>
              <a:t>for data management community </a:t>
            </a:r>
            <a:br>
              <a:rPr lang="en" b="1">
                <a:latin typeface="Lato"/>
                <a:ea typeface="Lato"/>
                <a:cs typeface="Lato"/>
                <a:sym typeface="Lato"/>
              </a:rPr>
            </a:br>
            <a:endParaRPr b="1">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a:p>
            <a:pPr marL="457200" lvl="0" indent="0" algn="l" rtl="0">
              <a:spcBef>
                <a:spcPts val="0"/>
              </a:spcBef>
              <a:spcAft>
                <a:spcPts val="0"/>
              </a:spcAft>
              <a:buNone/>
            </a:pPr>
            <a:endParaRPr sz="1200">
              <a:solidFill>
                <a:srgbClr val="666666"/>
              </a:solidFill>
              <a:latin typeface="Lato"/>
              <a:ea typeface="Lato"/>
              <a:cs typeface="Lato"/>
              <a:sym typeface="Lato"/>
            </a:endParaRPr>
          </a:p>
        </p:txBody>
      </p:sp>
      <p:sp>
        <p:nvSpPr>
          <p:cNvPr id="403" name="Google Shape;403;p37"/>
          <p:cNvSpPr txBox="1">
            <a:spLocks noGrp="1"/>
          </p:cNvSpPr>
          <p:nvPr>
            <p:ph type="title"/>
          </p:nvPr>
        </p:nvSpPr>
        <p:spPr>
          <a:xfrm>
            <a:off x="727650" y="12834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1C4587"/>
                </a:solidFill>
              </a:rPr>
              <a:t>Our paper has many more interesting insights</a:t>
            </a:r>
            <a:endParaRPr/>
          </a:p>
        </p:txBody>
      </p:sp>
      <p:sp>
        <p:nvSpPr>
          <p:cNvPr id="404" name="Google Shape;404;p37"/>
          <p:cNvSpPr txBox="1"/>
          <p:nvPr/>
        </p:nvSpPr>
        <p:spPr>
          <a:xfrm>
            <a:off x="2285875" y="2828650"/>
            <a:ext cx="4519500" cy="2047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666666"/>
              </a:buClr>
              <a:buSzPts val="1300"/>
              <a:buFont typeface="Lato"/>
              <a:buChar char="●"/>
            </a:pPr>
            <a:r>
              <a:rPr lang="en" sz="1200">
                <a:solidFill>
                  <a:srgbClr val="666666"/>
                </a:solidFill>
                <a:latin typeface="Lato"/>
                <a:ea typeface="Lato"/>
                <a:cs typeface="Lato"/>
                <a:sym typeface="Lato"/>
              </a:rPr>
              <a:t>How much </a:t>
            </a:r>
            <a:r>
              <a:rPr lang="en" sz="1200" b="1">
                <a:solidFill>
                  <a:srgbClr val="0B5394"/>
                </a:solidFill>
                <a:latin typeface="Lato"/>
                <a:ea typeface="Lato"/>
                <a:cs typeface="Lato"/>
                <a:sym typeface="Lato"/>
              </a:rPr>
              <a:t>correctness</a:t>
            </a:r>
            <a:r>
              <a:rPr lang="en" sz="1200">
                <a:solidFill>
                  <a:srgbClr val="666666"/>
                </a:solidFill>
                <a:latin typeface="Lato"/>
                <a:ea typeface="Lato"/>
                <a:cs typeface="Lato"/>
                <a:sym typeface="Lato"/>
              </a:rPr>
              <a:t> do classifiers </a:t>
            </a:r>
            <a:r>
              <a:rPr lang="en" sz="1200" b="1" u="sng">
                <a:solidFill>
                  <a:srgbClr val="A61C00"/>
                </a:solidFill>
                <a:latin typeface="Lato"/>
                <a:ea typeface="Lato"/>
                <a:cs typeface="Lato"/>
                <a:sym typeface="Lato"/>
              </a:rPr>
              <a:t>trade off</a:t>
            </a:r>
            <a:r>
              <a:rPr lang="en" sz="1200">
                <a:solidFill>
                  <a:srgbClr val="666666"/>
                </a:solidFill>
                <a:latin typeface="Lato"/>
                <a:ea typeface="Lato"/>
                <a:cs typeface="Lato"/>
                <a:sym typeface="Lato"/>
              </a:rPr>
              <a:t> while enforcing </a:t>
            </a:r>
            <a:r>
              <a:rPr lang="en" sz="1200" b="1">
                <a:solidFill>
                  <a:srgbClr val="0B5394"/>
                </a:solidFill>
                <a:latin typeface="Lato"/>
                <a:ea typeface="Lato"/>
                <a:cs typeface="Lato"/>
                <a:sym typeface="Lato"/>
              </a:rPr>
              <a:t>fairness</a:t>
            </a:r>
            <a:r>
              <a:rPr lang="en" sz="1200">
                <a:solidFill>
                  <a:srgbClr val="666666"/>
                </a:solidFill>
                <a:latin typeface="Lato"/>
                <a:ea typeface="Lato"/>
                <a:cs typeface="Lato"/>
                <a:sym typeface="Lato"/>
              </a:rPr>
              <a:t>? </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Are all approaches </a:t>
            </a:r>
            <a:r>
              <a:rPr lang="en" sz="1200" b="1">
                <a:solidFill>
                  <a:srgbClr val="0B5394"/>
                </a:solidFill>
                <a:latin typeface="Lato"/>
                <a:ea typeface="Lato"/>
                <a:cs typeface="Lato"/>
                <a:sym typeface="Lato"/>
              </a:rPr>
              <a:t>efficient and scalable</a:t>
            </a:r>
            <a:r>
              <a:rPr lang="en" sz="1200">
                <a:solidFill>
                  <a:srgbClr val="666666"/>
                </a:solidFill>
                <a:latin typeface="Lato"/>
                <a:ea typeface="Lato"/>
                <a:cs typeface="Lato"/>
                <a:sym typeface="Lato"/>
              </a:rPr>
              <a:t>, especially </a:t>
            </a:r>
            <a:br>
              <a:rPr lang="en" sz="1200">
                <a:solidFill>
                  <a:srgbClr val="666666"/>
                </a:solidFill>
                <a:latin typeface="Lato"/>
                <a:ea typeface="Lato"/>
                <a:cs typeface="Lato"/>
                <a:sym typeface="Lato"/>
              </a:rPr>
            </a:br>
            <a:r>
              <a:rPr lang="en" sz="1200">
                <a:solidFill>
                  <a:srgbClr val="666666"/>
                </a:solidFill>
                <a:latin typeface="Lato"/>
                <a:ea typeface="Lato"/>
                <a:cs typeface="Lato"/>
                <a:sym typeface="Lato"/>
              </a:rPr>
              <a:t>when data  grows vertically/horizontally?</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Does the</a:t>
            </a:r>
            <a:r>
              <a:rPr lang="en" sz="1200" b="1">
                <a:solidFill>
                  <a:srgbClr val="666666"/>
                </a:solidFill>
                <a:latin typeface="Lato"/>
                <a:ea typeface="Lato"/>
                <a:cs typeface="Lato"/>
                <a:sym typeface="Lato"/>
              </a:rPr>
              <a:t> </a:t>
            </a:r>
            <a:r>
              <a:rPr lang="en" sz="1200" b="1">
                <a:solidFill>
                  <a:srgbClr val="0B5394"/>
                </a:solidFill>
                <a:latin typeface="Lato"/>
                <a:ea typeface="Lato"/>
                <a:cs typeface="Lato"/>
                <a:sym typeface="Lato"/>
              </a:rPr>
              <a:t>choice of ML model</a:t>
            </a:r>
            <a:r>
              <a:rPr lang="en" sz="1200">
                <a:solidFill>
                  <a:srgbClr val="0B5394"/>
                </a:solidFill>
                <a:latin typeface="Lato"/>
                <a:ea typeface="Lato"/>
                <a:cs typeface="Lato"/>
                <a:sym typeface="Lato"/>
              </a:rPr>
              <a:t> </a:t>
            </a:r>
            <a:r>
              <a:rPr lang="en" sz="1200">
                <a:solidFill>
                  <a:srgbClr val="666666"/>
                </a:solidFill>
                <a:latin typeface="Lato"/>
                <a:ea typeface="Lato"/>
                <a:cs typeface="Lato"/>
                <a:sym typeface="Lato"/>
              </a:rPr>
              <a:t>matter for pre- and post-processing?</a:t>
            </a:r>
            <a:br>
              <a:rPr lang="en" sz="1200">
                <a:solidFill>
                  <a:srgbClr val="666666"/>
                </a:solidFill>
                <a:latin typeface="Lato"/>
                <a:ea typeface="Lato"/>
                <a:cs typeface="Lato"/>
                <a:sym typeface="Lato"/>
              </a:rPr>
            </a:br>
            <a:endParaRPr sz="1200">
              <a:solidFill>
                <a:srgbClr val="666666"/>
              </a:solidFill>
              <a:latin typeface="Lato"/>
              <a:ea typeface="Lato"/>
              <a:cs typeface="Lato"/>
              <a:sym typeface="Lato"/>
            </a:endParaRPr>
          </a:p>
          <a:p>
            <a:pPr marL="457200" lvl="0" indent="-304800" algn="l" rtl="0">
              <a:lnSpc>
                <a:spcPct val="107000"/>
              </a:lnSpc>
              <a:spcBef>
                <a:spcPts val="0"/>
              </a:spcBef>
              <a:spcAft>
                <a:spcPts val="0"/>
              </a:spcAft>
              <a:buClr>
                <a:srgbClr val="666666"/>
              </a:buClr>
              <a:buSzPts val="1200"/>
              <a:buFont typeface="Lato"/>
              <a:buChar char="●"/>
            </a:pPr>
            <a:r>
              <a:rPr lang="en" sz="1200">
                <a:solidFill>
                  <a:srgbClr val="666666"/>
                </a:solidFill>
                <a:latin typeface="Lato"/>
                <a:ea typeface="Lato"/>
                <a:cs typeface="Lato"/>
                <a:sym typeface="Lato"/>
              </a:rPr>
              <a:t>What happens if my </a:t>
            </a:r>
            <a:r>
              <a:rPr lang="en" sz="1200" b="1">
                <a:solidFill>
                  <a:srgbClr val="0B5394"/>
                </a:solidFill>
                <a:latin typeface="Lato"/>
                <a:ea typeface="Lato"/>
                <a:cs typeface="Lato"/>
                <a:sym typeface="Lato"/>
              </a:rPr>
              <a:t>training data</a:t>
            </a:r>
            <a:r>
              <a:rPr lang="en" sz="1200">
                <a:solidFill>
                  <a:srgbClr val="666666"/>
                </a:solidFill>
                <a:latin typeface="Lato"/>
                <a:ea typeface="Lato"/>
                <a:cs typeface="Lato"/>
                <a:sym typeface="Lato"/>
              </a:rPr>
              <a:t> has </a:t>
            </a:r>
            <a:r>
              <a:rPr lang="en" sz="1200" b="1" u="sng">
                <a:solidFill>
                  <a:srgbClr val="A61C00"/>
                </a:solidFill>
                <a:latin typeface="Lato"/>
                <a:ea typeface="Lato"/>
                <a:cs typeface="Lato"/>
                <a:sym typeface="Lato"/>
              </a:rPr>
              <a:t>errors</a:t>
            </a:r>
            <a:r>
              <a:rPr lang="en" sz="1200">
                <a:solidFill>
                  <a:srgbClr val="666666"/>
                </a:solidFill>
                <a:latin typeface="Lato"/>
                <a:ea typeface="Lato"/>
                <a:cs typeface="Lato"/>
                <a:sym typeface="Lato"/>
              </a:rPr>
              <a:t>?</a:t>
            </a:r>
            <a:endParaRPr sz="1200">
              <a:solidFill>
                <a:srgbClr val="666666"/>
              </a:solidFill>
              <a:latin typeface="Lato"/>
              <a:ea typeface="Lato"/>
              <a:cs typeface="Lato"/>
              <a:sym typeface="Lato"/>
            </a:endParaRPr>
          </a:p>
        </p:txBody>
      </p:sp>
      <p:sp>
        <p:nvSpPr>
          <p:cNvPr id="405" name="Google Shape;405;p37"/>
          <p:cNvSpPr/>
          <p:nvPr/>
        </p:nvSpPr>
        <p:spPr>
          <a:xfrm rot="5400000" flipH="1">
            <a:off x="7270825" y="2694650"/>
            <a:ext cx="1138800" cy="1915800"/>
          </a:xfrm>
          <a:prstGeom prst="wedgeRectCallout">
            <a:avLst>
              <a:gd name="adj1" fmla="val -84620"/>
              <a:gd name="adj2" fmla="val 109181"/>
            </a:avLst>
          </a:prstGeom>
          <a:solidFill>
            <a:srgbClr val="F3F3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txBox="1"/>
          <p:nvPr/>
        </p:nvSpPr>
        <p:spPr>
          <a:xfrm>
            <a:off x="6882325" y="3159950"/>
            <a:ext cx="19158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0B5394"/>
                </a:solidFill>
                <a:latin typeface="Lato"/>
                <a:ea typeface="Lato"/>
                <a:cs typeface="Lato"/>
                <a:sym typeface="Lato"/>
              </a:rPr>
              <a:t>Pre-</a:t>
            </a:r>
            <a:r>
              <a:rPr lang="en" sz="1300">
                <a:latin typeface="Lato"/>
                <a:ea typeface="Lato"/>
                <a:cs typeface="Lato"/>
                <a:sym typeface="Lato"/>
              </a:rPr>
              <a:t> and </a:t>
            </a:r>
            <a:r>
              <a:rPr lang="en" sz="1300" b="1">
                <a:solidFill>
                  <a:srgbClr val="0B5394"/>
                </a:solidFill>
                <a:latin typeface="Lato"/>
                <a:ea typeface="Lato"/>
                <a:cs typeface="Lato"/>
                <a:sym typeface="Lato"/>
              </a:rPr>
              <a:t>in- </a:t>
            </a:r>
            <a:r>
              <a:rPr lang="en" sz="1300">
                <a:latin typeface="Lato"/>
                <a:ea typeface="Lato"/>
                <a:cs typeface="Lato"/>
                <a:sym typeface="Lato"/>
              </a:rPr>
              <a:t>processing can </a:t>
            </a:r>
            <a:r>
              <a:rPr lang="en" sz="1300" b="1">
                <a:solidFill>
                  <a:srgbClr val="FF0000"/>
                </a:solidFill>
                <a:latin typeface="Lato"/>
                <a:ea typeface="Lato"/>
                <a:cs typeface="Lato"/>
                <a:sym typeface="Lato"/>
              </a:rPr>
              <a:t>fail</a:t>
            </a:r>
            <a:r>
              <a:rPr lang="en" sz="1300">
                <a:latin typeface="Lato"/>
                <a:ea typeface="Lato"/>
                <a:cs typeface="Lato"/>
                <a:sym typeface="Lato"/>
              </a:rPr>
              <a:t> to build fair models if training </a:t>
            </a:r>
            <a:endParaRPr sz="1300">
              <a:latin typeface="Lato"/>
              <a:ea typeface="Lato"/>
              <a:cs typeface="Lato"/>
              <a:sym typeface="Lato"/>
            </a:endParaRPr>
          </a:p>
          <a:p>
            <a:pPr marL="0" lvl="0" indent="0" algn="ctr" rtl="0">
              <a:spcBef>
                <a:spcPts val="0"/>
              </a:spcBef>
              <a:spcAft>
                <a:spcPts val="0"/>
              </a:spcAft>
              <a:buNone/>
            </a:pPr>
            <a:r>
              <a:rPr lang="en" sz="1300">
                <a:latin typeface="Lato"/>
                <a:ea typeface="Lato"/>
                <a:cs typeface="Lato"/>
                <a:sym typeface="Lato"/>
              </a:rPr>
              <a:t>data has </a:t>
            </a:r>
            <a:r>
              <a:rPr lang="en" sz="1300" b="1">
                <a:solidFill>
                  <a:srgbClr val="FF0000"/>
                </a:solidFill>
                <a:latin typeface="Lato"/>
                <a:ea typeface="Lato"/>
                <a:cs typeface="Lato"/>
                <a:sym typeface="Lato"/>
              </a:rPr>
              <a:t>errors</a:t>
            </a:r>
            <a:endParaRPr sz="1500" b="1">
              <a:solidFill>
                <a:srgbClr val="FF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1000"/>
                                        <p:tgtEl>
                                          <p:spTgt spid="406"/>
                                        </p:tgtEl>
                                      </p:cBhvr>
                                    </p:animEffect>
                                  </p:childTnLst>
                                </p:cTn>
                              </p:par>
                              <p:par>
                                <p:cTn id="8" presetID="10" presetClass="entr" presetSubtype="0" fill="hold" nodeType="withEffect">
                                  <p:stCondLst>
                                    <p:cond delay="0"/>
                                  </p:stCondLst>
                                  <p:childTnLst>
                                    <p:set>
                                      <p:cBhvr>
                                        <p:cTn id="9" dur="1" fill="hold">
                                          <p:stCondLst>
                                            <p:cond delay="0"/>
                                          </p:stCondLst>
                                        </p:cTn>
                                        <p:tgtEl>
                                          <p:spTgt spid="405"/>
                                        </p:tgtEl>
                                        <p:attrNameLst>
                                          <p:attrName>style.visibility</p:attrName>
                                        </p:attrNameLst>
                                      </p:cBhvr>
                                      <p:to>
                                        <p:strVal val="visible"/>
                                      </p:to>
                                    </p:set>
                                    <p:animEffect transition="in" filter="fade">
                                      <p:cBhvr>
                                        <p:cTn id="10" dur="1000"/>
                                        <p:tgtEl>
                                          <p:spTgt spid="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1C4587"/>
                </a:solidFill>
              </a:rPr>
              <a:t>What did we learn from our experience?</a:t>
            </a:r>
            <a:endParaRPr sz="1500">
              <a:solidFill>
                <a:srgbClr val="1C4587"/>
              </a:solidFill>
            </a:endParaRPr>
          </a:p>
        </p:txBody>
      </p:sp>
      <p:pic>
        <p:nvPicPr>
          <p:cNvPr id="412" name="Google Shape;412;p38"/>
          <p:cNvPicPr preferRelativeResize="0"/>
          <p:nvPr/>
        </p:nvPicPr>
        <p:blipFill>
          <a:blip r:embed="rId3">
            <a:alphaModFix/>
          </a:blip>
          <a:stretch>
            <a:fillRect/>
          </a:stretch>
        </p:blipFill>
        <p:spPr>
          <a:xfrm>
            <a:off x="0" y="2881600"/>
            <a:ext cx="2686974" cy="2261900"/>
          </a:xfrm>
          <a:prstGeom prst="rect">
            <a:avLst/>
          </a:prstGeom>
          <a:noFill/>
          <a:ln>
            <a:noFill/>
          </a:ln>
        </p:spPr>
      </p:pic>
      <p:sp>
        <p:nvSpPr>
          <p:cNvPr id="413" name="Google Shape;413;p38"/>
          <p:cNvSpPr/>
          <p:nvPr/>
        </p:nvSpPr>
        <p:spPr>
          <a:xfrm>
            <a:off x="3080600" y="1780125"/>
            <a:ext cx="4849200" cy="87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Lato"/>
                <a:ea typeface="Lato"/>
                <a:cs typeface="Lato"/>
                <a:sym typeface="Lato"/>
              </a:rPr>
              <a:t>   Pre-processing</a:t>
            </a:r>
            <a:r>
              <a:rPr lang="en">
                <a:solidFill>
                  <a:srgbClr val="434343"/>
                </a:solidFill>
                <a:latin typeface="Lato"/>
                <a:ea typeface="Lato"/>
                <a:cs typeface="Lato"/>
                <a:sym typeface="Lato"/>
              </a:rPr>
              <a:t> presents </a:t>
            </a:r>
            <a:r>
              <a:rPr lang="en" b="1">
                <a:latin typeface="Lato"/>
                <a:ea typeface="Lato"/>
                <a:cs typeface="Lato"/>
                <a:sym typeface="Lato"/>
              </a:rPr>
              <a:t>immense opportunity</a:t>
            </a:r>
            <a:r>
              <a:rPr lang="en">
                <a:solidFill>
                  <a:srgbClr val="434343"/>
                </a:solidFill>
                <a:latin typeface="Lato"/>
                <a:ea typeface="Lato"/>
                <a:cs typeface="Lato"/>
                <a:sym typeface="Lato"/>
              </a:rPr>
              <a:t> for data</a:t>
            </a:r>
            <a:endParaRPr>
              <a:solidFill>
                <a:srgbClr val="434343"/>
              </a:solidFill>
              <a:latin typeface="Lato"/>
              <a:ea typeface="Lato"/>
              <a:cs typeface="Lato"/>
              <a:sym typeface="Lato"/>
            </a:endParaRPr>
          </a:p>
          <a:p>
            <a:pPr marL="0" lvl="0" indent="0" algn="l" rtl="0">
              <a:spcBef>
                <a:spcPts val="0"/>
              </a:spcBef>
              <a:spcAft>
                <a:spcPts val="0"/>
              </a:spcAft>
              <a:buNone/>
            </a:pPr>
            <a:r>
              <a:rPr lang="en">
                <a:solidFill>
                  <a:srgbClr val="434343"/>
                </a:solidFill>
                <a:latin typeface="Lato"/>
                <a:ea typeface="Lato"/>
                <a:cs typeface="Lato"/>
                <a:sym typeface="Lato"/>
              </a:rPr>
              <a:t>   management research, especially in tackling  </a:t>
            </a:r>
            <a:r>
              <a:rPr lang="en" b="1">
                <a:solidFill>
                  <a:srgbClr val="FF0000"/>
                </a:solidFill>
                <a:latin typeface="Lato"/>
                <a:ea typeface="Lato"/>
                <a:cs typeface="Lato"/>
                <a:sym typeface="Lato"/>
              </a:rPr>
              <a:t>scalability</a:t>
            </a:r>
            <a:endParaRPr b="1">
              <a:solidFill>
                <a:srgbClr val="FF0000"/>
              </a:solidFill>
              <a:latin typeface="Lato"/>
              <a:ea typeface="Lato"/>
              <a:cs typeface="Lato"/>
              <a:sym typeface="Lato"/>
            </a:endParaRPr>
          </a:p>
          <a:p>
            <a:pPr marL="0" lvl="0" indent="0" algn="l" rtl="0">
              <a:spcBef>
                <a:spcPts val="0"/>
              </a:spcBef>
              <a:spcAft>
                <a:spcPts val="0"/>
              </a:spcAft>
              <a:buNone/>
            </a:pPr>
            <a:r>
              <a:rPr lang="en" b="1">
                <a:solidFill>
                  <a:srgbClr val="FF0000"/>
                </a:solidFill>
                <a:latin typeface="Lato"/>
                <a:ea typeface="Lato"/>
                <a:cs typeface="Lato"/>
                <a:sym typeface="Lato"/>
              </a:rPr>
              <a:t>   challenges </a:t>
            </a:r>
            <a:r>
              <a:rPr lang="en">
                <a:solidFill>
                  <a:srgbClr val="434343"/>
                </a:solidFill>
                <a:latin typeface="Lato"/>
                <a:ea typeface="Lato"/>
                <a:cs typeface="Lato"/>
                <a:sym typeface="Lato"/>
              </a:rPr>
              <a:t>we observed</a:t>
            </a:r>
            <a:endParaRPr>
              <a:solidFill>
                <a:srgbClr val="434343"/>
              </a:solidFill>
              <a:latin typeface="Lato"/>
              <a:ea typeface="Lato"/>
              <a:cs typeface="Lato"/>
              <a:sym typeface="Lato"/>
            </a:endParaRPr>
          </a:p>
        </p:txBody>
      </p:sp>
      <p:sp>
        <p:nvSpPr>
          <p:cNvPr id="414" name="Google Shape;414;p38"/>
          <p:cNvSpPr/>
          <p:nvPr/>
        </p:nvSpPr>
        <p:spPr>
          <a:xfrm>
            <a:off x="3080600" y="2936725"/>
            <a:ext cx="4849200" cy="8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rPr>
              <a:t>  Effort into combining </a:t>
            </a:r>
            <a:r>
              <a:rPr lang="en" b="1"/>
              <a:t>fairness concerns </a:t>
            </a:r>
            <a:r>
              <a:rPr lang="en">
                <a:solidFill>
                  <a:srgbClr val="434343"/>
                </a:solidFill>
              </a:rPr>
              <a:t>with </a:t>
            </a:r>
            <a:r>
              <a:rPr lang="en" b="1"/>
              <a:t>data</a:t>
            </a:r>
            <a:endParaRPr b="1"/>
          </a:p>
          <a:p>
            <a:pPr marL="0" lvl="0" indent="0" algn="l" rtl="0">
              <a:spcBef>
                <a:spcPts val="0"/>
              </a:spcBef>
              <a:spcAft>
                <a:spcPts val="0"/>
              </a:spcAft>
              <a:buNone/>
            </a:pPr>
            <a:r>
              <a:rPr lang="en" b="1"/>
              <a:t>  cleaning</a:t>
            </a:r>
            <a:r>
              <a:rPr lang="en">
                <a:solidFill>
                  <a:srgbClr val="434343"/>
                </a:solidFill>
              </a:rPr>
              <a:t> can give pre-processing </a:t>
            </a:r>
            <a:r>
              <a:rPr lang="en" b="1">
                <a:solidFill>
                  <a:srgbClr val="38761D"/>
                </a:solidFill>
              </a:rPr>
              <a:t>practical</a:t>
            </a:r>
            <a:r>
              <a:rPr lang="en">
                <a:solidFill>
                  <a:srgbClr val="434343"/>
                </a:solidFill>
              </a:rPr>
              <a:t> </a:t>
            </a:r>
            <a:r>
              <a:rPr lang="en" b="1">
                <a:solidFill>
                  <a:srgbClr val="38761D"/>
                </a:solidFill>
              </a:rPr>
              <a:t>advantages</a:t>
            </a:r>
            <a:endParaRPr b="1">
              <a:solidFill>
                <a:srgbClr val="38761D"/>
              </a:solidFill>
            </a:endParaRPr>
          </a:p>
        </p:txBody>
      </p:sp>
      <p:sp>
        <p:nvSpPr>
          <p:cNvPr id="415" name="Google Shape;415;p38"/>
          <p:cNvSpPr/>
          <p:nvPr/>
        </p:nvSpPr>
        <p:spPr>
          <a:xfrm>
            <a:off x="3080600" y="4018925"/>
            <a:ext cx="4849200" cy="80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rPr>
              <a:t>  There is huge potential for </a:t>
            </a:r>
            <a:r>
              <a:rPr lang="en" b="1">
                <a:solidFill>
                  <a:srgbClr val="38761D"/>
                </a:solidFill>
              </a:rPr>
              <a:t>synergy</a:t>
            </a:r>
            <a:r>
              <a:rPr lang="en">
                <a:solidFill>
                  <a:srgbClr val="434343"/>
                </a:solidFill>
              </a:rPr>
              <a:t> with </a:t>
            </a:r>
            <a:r>
              <a:rPr lang="en" b="1"/>
              <a:t>ML research</a:t>
            </a:r>
            <a:r>
              <a:rPr lang="en">
                <a:solidFill>
                  <a:srgbClr val="434343"/>
                </a:solidFill>
              </a:rPr>
              <a:t> in</a:t>
            </a:r>
            <a:endParaRPr>
              <a:solidFill>
                <a:srgbClr val="434343"/>
              </a:solidFill>
            </a:endParaRPr>
          </a:p>
          <a:p>
            <a:pPr marL="0" lvl="0" indent="0" algn="l" rtl="0">
              <a:spcBef>
                <a:spcPts val="0"/>
              </a:spcBef>
              <a:spcAft>
                <a:spcPts val="0"/>
              </a:spcAft>
              <a:buNone/>
            </a:pPr>
            <a:r>
              <a:rPr lang="en">
                <a:solidFill>
                  <a:srgbClr val="434343"/>
                </a:solidFill>
              </a:rPr>
              <a:t>  addressing </a:t>
            </a:r>
            <a:r>
              <a:rPr lang="en" sz="1300" b="1">
                <a:solidFill>
                  <a:srgbClr val="FF0000"/>
                </a:solidFill>
              </a:rPr>
              <a:t>scalability issues</a:t>
            </a:r>
            <a:r>
              <a:rPr lang="en">
                <a:solidFill>
                  <a:srgbClr val="434343"/>
                </a:solidFill>
              </a:rPr>
              <a:t> or </a:t>
            </a:r>
            <a:r>
              <a:rPr lang="en" sz="1300" b="1">
                <a:solidFill>
                  <a:srgbClr val="FF0000"/>
                </a:solidFill>
              </a:rPr>
              <a:t>optimal model choices</a:t>
            </a:r>
            <a:endParaRPr sz="13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1000"/>
                                        <p:tgtEl>
                                          <p:spTgt spid="4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4"/>
                                        </p:tgtEl>
                                        <p:attrNameLst>
                                          <p:attrName>style.visibility</p:attrName>
                                        </p:attrNameLst>
                                      </p:cBhvr>
                                      <p:to>
                                        <p:strVal val="visible"/>
                                      </p:to>
                                    </p:set>
                                    <p:animEffect transition="in" filter="fade">
                                      <p:cBhvr>
                                        <p:cTn id="12" dur="1000"/>
                                        <p:tgtEl>
                                          <p:spTgt spid="4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5"/>
                                        </p:tgtEl>
                                        <p:attrNameLst>
                                          <p:attrName>style.visibility</p:attrName>
                                        </p:attrNameLst>
                                      </p:cBhvr>
                                      <p:to>
                                        <p:strVal val="visible"/>
                                      </p:to>
                                    </p:set>
                                    <p:animEffect transition="in" filter="fade">
                                      <p:cBhvr>
                                        <p:cTn id="17" dur="10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Classification, a machine learning task, is susceptible to similar kinds of biases</a:t>
            </a:r>
            <a:endParaRPr sz="1500">
              <a:solidFill>
                <a:srgbClr val="1C4587"/>
              </a:solidFill>
            </a:endParaRPr>
          </a:p>
        </p:txBody>
      </p:sp>
      <p:sp>
        <p:nvSpPr>
          <p:cNvPr id="104" name="Google Shape;104;p15"/>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b="1"/>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105" name="Google Shape;105;p15"/>
          <p:cNvPicPr preferRelativeResize="0"/>
          <p:nvPr/>
        </p:nvPicPr>
        <p:blipFill rotWithShape="1">
          <a:blip r:embed="rId3">
            <a:alphaModFix/>
          </a:blip>
          <a:srcRect/>
          <a:stretch/>
        </p:blipFill>
        <p:spPr>
          <a:xfrm>
            <a:off x="1106750" y="2064705"/>
            <a:ext cx="4428725" cy="1343470"/>
          </a:xfrm>
          <a:prstGeom prst="rect">
            <a:avLst/>
          </a:prstGeom>
          <a:noFill/>
          <a:ln>
            <a:noFill/>
          </a:ln>
        </p:spPr>
      </p:pic>
      <p:pic>
        <p:nvPicPr>
          <p:cNvPr id="106" name="Google Shape;106;p15"/>
          <p:cNvPicPr preferRelativeResize="0"/>
          <p:nvPr/>
        </p:nvPicPr>
        <p:blipFill rotWithShape="1">
          <a:blip r:embed="rId4">
            <a:alphaModFix/>
          </a:blip>
          <a:srcRect t="6288"/>
          <a:stretch/>
        </p:blipFill>
        <p:spPr>
          <a:xfrm>
            <a:off x="4294275" y="3422825"/>
            <a:ext cx="1314100" cy="1720675"/>
          </a:xfrm>
          <a:prstGeom prst="rect">
            <a:avLst/>
          </a:prstGeom>
          <a:noFill/>
          <a:ln>
            <a:noFill/>
          </a:ln>
        </p:spPr>
      </p:pic>
      <p:pic>
        <p:nvPicPr>
          <p:cNvPr id="107" name="Google Shape;107;p15"/>
          <p:cNvPicPr preferRelativeResize="0"/>
          <p:nvPr/>
        </p:nvPicPr>
        <p:blipFill rotWithShape="1">
          <a:blip r:embed="rId5">
            <a:alphaModFix/>
          </a:blip>
          <a:srcRect l="13837" t="-11781"/>
          <a:stretch/>
        </p:blipFill>
        <p:spPr>
          <a:xfrm>
            <a:off x="5535475" y="1593425"/>
            <a:ext cx="2055775" cy="176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Classification, a machine learning task, is susceptible to similar kinds of biases</a:t>
            </a:r>
            <a:endParaRPr sz="1500">
              <a:solidFill>
                <a:srgbClr val="1C4587"/>
              </a:solidFill>
            </a:endParaRPr>
          </a:p>
        </p:txBody>
      </p:sp>
      <p:sp>
        <p:nvSpPr>
          <p:cNvPr id="113" name="Google Shape;113;p16"/>
          <p:cNvSpPr txBox="1">
            <a:spLocks noGrp="1"/>
          </p:cNvSpPr>
          <p:nvPr>
            <p:ph type="body" idx="1"/>
          </p:nvPr>
        </p:nvSpPr>
        <p:spPr>
          <a:xfrm>
            <a:off x="727650" y="1641200"/>
            <a:ext cx="7688700" cy="2715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b="1"/>
              <a:t> Case in point: COMPAS recidivism tool</a:t>
            </a:r>
            <a:endParaRPr b="1"/>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114" name="Google Shape;114;p16"/>
          <p:cNvPicPr preferRelativeResize="0"/>
          <p:nvPr/>
        </p:nvPicPr>
        <p:blipFill>
          <a:blip r:embed="rId3">
            <a:alphaModFix/>
          </a:blip>
          <a:stretch>
            <a:fillRect/>
          </a:stretch>
        </p:blipFill>
        <p:spPr>
          <a:xfrm>
            <a:off x="1311400" y="2257549"/>
            <a:ext cx="5719425" cy="1252150"/>
          </a:xfrm>
          <a:prstGeom prst="rect">
            <a:avLst/>
          </a:prstGeom>
          <a:noFill/>
          <a:ln w="19050" cap="flat" cmpd="sng">
            <a:solidFill>
              <a:schemeClr val="dk2"/>
            </a:solidFill>
            <a:prstDash val="dash"/>
            <a:round/>
            <a:headEnd type="none" w="sm" len="sm"/>
            <a:tailEnd type="none" w="sm" len="sm"/>
          </a:ln>
        </p:spPr>
      </p:pic>
      <p:pic>
        <p:nvPicPr>
          <p:cNvPr id="115" name="Google Shape;115;p16"/>
          <p:cNvPicPr preferRelativeResize="0"/>
          <p:nvPr/>
        </p:nvPicPr>
        <p:blipFill>
          <a:blip r:embed="rId4">
            <a:alphaModFix/>
          </a:blip>
          <a:stretch>
            <a:fillRect/>
          </a:stretch>
        </p:blipFill>
        <p:spPr>
          <a:xfrm>
            <a:off x="2332050" y="3582650"/>
            <a:ext cx="5649000" cy="1427775"/>
          </a:xfrm>
          <a:prstGeom prst="rect">
            <a:avLst/>
          </a:prstGeom>
          <a:noFill/>
          <a:ln w="19050" cap="flat" cmpd="sng">
            <a:solidFill>
              <a:schemeClr val="dk2"/>
            </a:solidFill>
            <a:prstDash val="dash"/>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727650" y="1157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C4587"/>
                </a:solidFill>
              </a:rPr>
              <a:t>A new set of fair classification algorithms and their challenges</a:t>
            </a:r>
            <a:endParaRPr sz="1500">
              <a:solidFill>
                <a:srgbClr val="1C4587"/>
              </a:solidFill>
            </a:endParaRPr>
          </a:p>
          <a:p>
            <a:pPr marL="0" lvl="0" indent="0" algn="l" rtl="0">
              <a:spcBef>
                <a:spcPts val="0"/>
              </a:spcBef>
              <a:spcAft>
                <a:spcPts val="0"/>
              </a:spcAft>
              <a:buSzPts val="990"/>
              <a:buNone/>
            </a:pPr>
            <a:endParaRPr sz="1500">
              <a:solidFill>
                <a:srgbClr val="1C4587"/>
              </a:solidFill>
            </a:endParaRPr>
          </a:p>
        </p:txBody>
      </p:sp>
      <p:sp>
        <p:nvSpPr>
          <p:cNvPr id="121" name="Google Shape;121;p17"/>
          <p:cNvSpPr txBox="1"/>
          <p:nvPr/>
        </p:nvSpPr>
        <p:spPr>
          <a:xfrm>
            <a:off x="2174375" y="2018425"/>
            <a:ext cx="6409800" cy="153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accent1"/>
                </a:solidFill>
                <a:latin typeface="Lato"/>
                <a:ea typeface="Lato"/>
                <a:cs typeface="Lato"/>
                <a:sym typeface="Lato"/>
              </a:rPr>
              <a:t>Classification algorithms </a:t>
            </a:r>
            <a:r>
              <a:rPr lang="en" sz="1300" b="1">
                <a:solidFill>
                  <a:srgbClr val="0B5394"/>
                </a:solidFill>
                <a:latin typeface="Lato"/>
                <a:ea typeface="Lato"/>
                <a:cs typeface="Lato"/>
                <a:sym typeface="Lato"/>
              </a:rPr>
              <a:t>can be modified</a:t>
            </a:r>
            <a:r>
              <a:rPr lang="en" sz="1300">
                <a:solidFill>
                  <a:schemeClr val="accent1"/>
                </a:solidFill>
                <a:latin typeface="Lato"/>
                <a:ea typeface="Lato"/>
                <a:cs typeface="Lato"/>
                <a:sym typeface="Lato"/>
              </a:rPr>
              <a:t> to behave </a:t>
            </a:r>
            <a:r>
              <a:rPr lang="en" sz="1300" b="1">
                <a:solidFill>
                  <a:srgbClr val="6AA84F"/>
                </a:solidFill>
                <a:latin typeface="Lato"/>
                <a:ea typeface="Lato"/>
                <a:cs typeface="Lato"/>
                <a:sym typeface="Lato"/>
              </a:rPr>
              <a:t>fairly</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marL="0" lvl="0" indent="0" algn="l" rtl="0">
              <a:lnSpc>
                <a:spcPct val="115000"/>
              </a:lnSpc>
              <a:spcBef>
                <a:spcPts val="1200"/>
              </a:spcBef>
              <a:spcAft>
                <a:spcPts val="0"/>
              </a:spcAft>
              <a:buNone/>
            </a:pPr>
            <a:r>
              <a:rPr lang="en" sz="1300">
                <a:solidFill>
                  <a:schemeClr val="accent1"/>
                </a:solidFill>
                <a:latin typeface="Lato"/>
                <a:ea typeface="Lato"/>
                <a:cs typeface="Lato"/>
                <a:sym typeface="Lato"/>
              </a:rPr>
              <a:t>However, they also present </a:t>
            </a:r>
            <a:r>
              <a:rPr lang="en" sz="1300" b="1">
                <a:solidFill>
                  <a:srgbClr val="CC0000"/>
                </a:solidFill>
                <a:latin typeface="Lato"/>
                <a:ea typeface="Lato"/>
                <a:cs typeface="Lato"/>
                <a:sym typeface="Lato"/>
              </a:rPr>
              <a:t>two challenges</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marL="0" lvl="0" indent="0" algn="l" rtl="0">
              <a:lnSpc>
                <a:spcPct val="115000"/>
              </a:lnSpc>
              <a:spcBef>
                <a:spcPts val="1200"/>
              </a:spcBef>
              <a:spcAft>
                <a:spcPts val="0"/>
              </a:spcAft>
              <a:buNone/>
            </a:pPr>
            <a:endParaRPr sz="1300">
              <a:solidFill>
                <a:schemeClr val="accent1"/>
              </a:solidFill>
              <a:latin typeface="Lato"/>
              <a:ea typeface="Lato"/>
              <a:cs typeface="Lato"/>
              <a:sym typeface="Lato"/>
            </a:endParaRPr>
          </a:p>
          <a:p>
            <a:pPr marL="0" lvl="0" indent="0" algn="l" rtl="0">
              <a:lnSpc>
                <a:spcPct val="115000"/>
              </a:lnSpc>
              <a:spcBef>
                <a:spcPts val="1200"/>
              </a:spcBef>
              <a:spcAft>
                <a:spcPts val="1200"/>
              </a:spcAft>
              <a:buNone/>
            </a:pPr>
            <a:endParaRPr sz="1300">
              <a:solidFill>
                <a:schemeClr val="accent1"/>
              </a:solidFill>
              <a:latin typeface="Lato"/>
              <a:ea typeface="Lato"/>
              <a:cs typeface="Lato"/>
              <a:sym typeface="Lato"/>
            </a:endParaRPr>
          </a:p>
        </p:txBody>
      </p:sp>
      <p:sp>
        <p:nvSpPr>
          <p:cNvPr id="122" name="Google Shape;122;p17"/>
          <p:cNvSpPr/>
          <p:nvPr/>
        </p:nvSpPr>
        <p:spPr>
          <a:xfrm>
            <a:off x="2253625" y="2877150"/>
            <a:ext cx="5550600" cy="4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595959"/>
                </a:solidFill>
                <a:latin typeface="Lato"/>
                <a:ea typeface="Lato"/>
                <a:cs typeface="Lato"/>
                <a:sym typeface="Lato"/>
              </a:rPr>
              <a:t>How to choose an appropriate </a:t>
            </a:r>
            <a:r>
              <a:rPr lang="en" sz="1300" b="1" u="sng">
                <a:solidFill>
                  <a:srgbClr val="595959"/>
                </a:solidFill>
                <a:latin typeface="Lato"/>
                <a:ea typeface="Lato"/>
                <a:cs typeface="Lato"/>
                <a:sym typeface="Lato"/>
              </a:rPr>
              <a:t>definition of fairness</a:t>
            </a:r>
            <a:r>
              <a:rPr lang="en" sz="1300" b="1">
                <a:solidFill>
                  <a:srgbClr val="595959"/>
                </a:solidFill>
                <a:latin typeface="Lato"/>
                <a:ea typeface="Lato"/>
                <a:cs typeface="Lato"/>
                <a:sym typeface="Lato"/>
              </a:rPr>
              <a:t>?</a:t>
            </a:r>
            <a:r>
              <a:rPr lang="en" sz="1300">
                <a:solidFill>
                  <a:srgbClr val="595959"/>
                </a:solidFill>
                <a:latin typeface="Lato"/>
                <a:ea typeface="Lato"/>
                <a:cs typeface="Lato"/>
                <a:sym typeface="Lato"/>
              </a:rPr>
              <a:t> </a:t>
            </a:r>
            <a:endParaRPr sz="1300">
              <a:solidFill>
                <a:srgbClr val="595959"/>
              </a:solidFill>
              <a:latin typeface="Lato"/>
              <a:ea typeface="Lato"/>
              <a:cs typeface="Lato"/>
              <a:sym typeface="Lato"/>
            </a:endParaRPr>
          </a:p>
        </p:txBody>
      </p:sp>
      <p:pic>
        <p:nvPicPr>
          <p:cNvPr id="123" name="Google Shape;123;p17"/>
          <p:cNvPicPr preferRelativeResize="0"/>
          <p:nvPr/>
        </p:nvPicPr>
        <p:blipFill rotWithShape="1">
          <a:blip r:embed="rId3">
            <a:alphaModFix/>
          </a:blip>
          <a:srcRect r="-22488"/>
          <a:stretch/>
        </p:blipFill>
        <p:spPr>
          <a:xfrm>
            <a:off x="0" y="2018425"/>
            <a:ext cx="2385823" cy="3125074"/>
          </a:xfrm>
          <a:prstGeom prst="rect">
            <a:avLst/>
          </a:prstGeom>
          <a:noFill/>
          <a:ln>
            <a:noFill/>
          </a:ln>
        </p:spPr>
      </p:pic>
      <p:sp>
        <p:nvSpPr>
          <p:cNvPr id="124" name="Google Shape;124;p17"/>
          <p:cNvSpPr/>
          <p:nvPr/>
        </p:nvSpPr>
        <p:spPr>
          <a:xfrm>
            <a:off x="2253625" y="3471850"/>
            <a:ext cx="5550600" cy="4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595959"/>
                </a:solidFill>
                <a:latin typeface="Lato"/>
                <a:ea typeface="Lato"/>
                <a:cs typeface="Lato"/>
                <a:sym typeface="Lato"/>
              </a:rPr>
              <a:t>What </a:t>
            </a:r>
            <a:r>
              <a:rPr lang="en" sz="1300" b="1" u="sng">
                <a:solidFill>
                  <a:srgbClr val="595959"/>
                </a:solidFill>
                <a:latin typeface="Lato"/>
                <a:ea typeface="Lato"/>
                <a:cs typeface="Lato"/>
                <a:sym typeface="Lato"/>
              </a:rPr>
              <a:t>technique</a:t>
            </a:r>
            <a:r>
              <a:rPr lang="en" sz="1300" b="1">
                <a:solidFill>
                  <a:srgbClr val="595959"/>
                </a:solidFill>
                <a:latin typeface="Lato"/>
                <a:ea typeface="Lato"/>
                <a:cs typeface="Lato"/>
                <a:sym typeface="Lato"/>
              </a:rPr>
              <a:t> to use to incorporate fairness into a classifier?</a:t>
            </a:r>
            <a:r>
              <a:rPr lang="en" sz="1300">
                <a:solidFill>
                  <a:srgbClr val="595959"/>
                </a:solidFill>
                <a:latin typeface="Lato"/>
                <a:ea typeface="Lato"/>
                <a:cs typeface="Lato"/>
                <a:sym typeface="Lato"/>
              </a:rPr>
              <a:t> </a:t>
            </a:r>
            <a:endParaRPr sz="1300">
              <a:solidFill>
                <a:srgbClr val="595959"/>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body" idx="1"/>
          </p:nvPr>
        </p:nvSpPr>
        <p:spPr>
          <a:xfrm>
            <a:off x="-48600" y="479075"/>
            <a:ext cx="9192600" cy="4664400"/>
          </a:xfrm>
          <a:prstGeom prst="rect">
            <a:avLst/>
          </a:prstGeom>
          <a:solidFill>
            <a:schemeClr val="lt2"/>
          </a:solidFill>
        </p:spPr>
        <p:txBody>
          <a:bodyPr spcFirstLastPara="1" wrap="square" lIns="91425" tIns="91425" rIns="91425" bIns="91425" anchor="t" anchorCtr="0">
            <a:normAutofit/>
          </a:bodyPr>
          <a:lstStyle/>
          <a:p>
            <a:pPr marL="0" lvl="0" indent="0" algn="ctr" rtl="0">
              <a:spcBef>
                <a:spcPts val="0"/>
              </a:spcBef>
              <a:spcAft>
                <a:spcPts val="0"/>
              </a:spcAft>
              <a:buNone/>
            </a:pPr>
            <a:endParaRPr sz="3100" b="1">
              <a:solidFill>
                <a:srgbClr val="1C4587"/>
              </a:solidFill>
              <a:latin typeface="Raleway"/>
              <a:ea typeface="Raleway"/>
              <a:cs typeface="Raleway"/>
              <a:sym typeface="Raleway"/>
            </a:endParaRPr>
          </a:p>
          <a:p>
            <a:pPr marL="0" lvl="0" indent="0" algn="ctr" rtl="0">
              <a:spcBef>
                <a:spcPts val="1200"/>
              </a:spcBef>
              <a:spcAft>
                <a:spcPts val="0"/>
              </a:spcAft>
              <a:buNone/>
            </a:pPr>
            <a:endParaRPr sz="3100" b="1">
              <a:solidFill>
                <a:srgbClr val="1C4587"/>
              </a:solidFill>
              <a:latin typeface="Raleway"/>
              <a:ea typeface="Raleway"/>
              <a:cs typeface="Raleway"/>
              <a:sym typeface="Raleway"/>
            </a:endParaRPr>
          </a:p>
          <a:p>
            <a:pPr marL="0" lvl="0" indent="0" algn="ctr" rtl="0">
              <a:spcBef>
                <a:spcPts val="1200"/>
              </a:spcBef>
              <a:spcAft>
                <a:spcPts val="0"/>
              </a:spcAft>
              <a:buNone/>
            </a:pPr>
            <a:r>
              <a:rPr lang="en" sz="3100" b="1">
                <a:solidFill>
                  <a:srgbClr val="1C4587"/>
                </a:solidFill>
                <a:latin typeface="Raleway"/>
                <a:ea typeface="Raleway"/>
                <a:cs typeface="Raleway"/>
                <a:sym typeface="Raleway"/>
              </a:rPr>
              <a:t>How should one choose an appropriate </a:t>
            </a:r>
            <a:endParaRPr sz="3100" b="1">
              <a:solidFill>
                <a:srgbClr val="1C4587"/>
              </a:solidFill>
              <a:latin typeface="Raleway"/>
              <a:ea typeface="Raleway"/>
              <a:cs typeface="Raleway"/>
              <a:sym typeface="Raleway"/>
            </a:endParaRPr>
          </a:p>
          <a:p>
            <a:pPr marL="0" lvl="0" indent="0" algn="ctr" rtl="0">
              <a:spcBef>
                <a:spcPts val="1200"/>
              </a:spcBef>
              <a:spcAft>
                <a:spcPts val="1200"/>
              </a:spcAft>
              <a:buNone/>
            </a:pPr>
            <a:r>
              <a:rPr lang="en" sz="3100" b="1">
                <a:solidFill>
                  <a:srgbClr val="1C4587"/>
                </a:solidFill>
                <a:latin typeface="Raleway"/>
                <a:ea typeface="Raleway"/>
                <a:cs typeface="Raleway"/>
                <a:sym typeface="Raleway"/>
              </a:rPr>
              <a:t>definition of fairness?</a:t>
            </a:r>
            <a:endParaRPr sz="3100" b="1">
              <a:solidFill>
                <a:srgbClr val="1C4587"/>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p:nvPr/>
        </p:nvSpPr>
        <p:spPr>
          <a:xfrm>
            <a:off x="727650" y="3836300"/>
            <a:ext cx="434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95959"/>
                </a:solidFill>
                <a:latin typeface="Lato"/>
                <a:ea typeface="Lato"/>
                <a:cs typeface="Lato"/>
                <a:sym typeface="Lato"/>
              </a:rPr>
              <a:t>and they decided to apply to the same job…</a:t>
            </a:r>
            <a:endParaRPr sz="1100">
              <a:solidFill>
                <a:srgbClr val="595959"/>
              </a:solidFill>
              <a:latin typeface="Lato"/>
              <a:ea typeface="Lato"/>
              <a:cs typeface="Lato"/>
              <a:sym typeface="Lato"/>
            </a:endParaRPr>
          </a:p>
        </p:txBody>
      </p:sp>
      <p:sp>
        <p:nvSpPr>
          <p:cNvPr id="135" name="Google Shape;135;p19"/>
          <p:cNvSpPr txBox="1">
            <a:spLocks noGrp="1"/>
          </p:cNvSpPr>
          <p:nvPr>
            <p:ph type="title"/>
          </p:nvPr>
        </p:nvSpPr>
        <p:spPr>
          <a:xfrm>
            <a:off x="727650" y="1157925"/>
            <a:ext cx="8416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Fairness is subjective, non-trivial, and there is no one-size-fits-all definition</a:t>
            </a:r>
            <a:endParaRPr sz="1500">
              <a:solidFill>
                <a:srgbClr val="1C4587"/>
              </a:solidFill>
            </a:endParaRPr>
          </a:p>
        </p:txBody>
      </p:sp>
      <p:sp>
        <p:nvSpPr>
          <p:cNvPr id="136" name="Google Shape;136;p19"/>
          <p:cNvSpPr txBox="1"/>
          <p:nvPr/>
        </p:nvSpPr>
        <p:spPr>
          <a:xfrm>
            <a:off x="1163975" y="1693125"/>
            <a:ext cx="82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Female</a:t>
            </a:r>
            <a:endParaRPr sz="1200">
              <a:latin typeface="Lato"/>
              <a:ea typeface="Lato"/>
              <a:cs typeface="Lato"/>
              <a:sym typeface="Lato"/>
            </a:endParaRPr>
          </a:p>
        </p:txBody>
      </p:sp>
      <p:sp>
        <p:nvSpPr>
          <p:cNvPr id="137" name="Google Shape;137;p19"/>
          <p:cNvSpPr txBox="1"/>
          <p:nvPr/>
        </p:nvSpPr>
        <p:spPr>
          <a:xfrm>
            <a:off x="5232125" y="1693125"/>
            <a:ext cx="82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Female</a:t>
            </a:r>
            <a:endParaRPr sz="1200">
              <a:latin typeface="Lato"/>
              <a:ea typeface="Lato"/>
              <a:cs typeface="Lato"/>
              <a:sym typeface="Lato"/>
            </a:endParaRPr>
          </a:p>
        </p:txBody>
      </p:sp>
      <p:sp>
        <p:nvSpPr>
          <p:cNvPr id="138" name="Google Shape;138;p19"/>
          <p:cNvSpPr txBox="1"/>
          <p:nvPr/>
        </p:nvSpPr>
        <p:spPr>
          <a:xfrm>
            <a:off x="727650" y="3576300"/>
            <a:ext cx="434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95959"/>
                </a:solidFill>
                <a:latin typeface="Lato"/>
                <a:ea typeface="Lato"/>
                <a:cs typeface="Lato"/>
                <a:sym typeface="Lato"/>
              </a:rPr>
              <a:t>Ava and Leo are twins with similar qualifications</a:t>
            </a:r>
            <a:endParaRPr sz="1100">
              <a:solidFill>
                <a:srgbClr val="595959"/>
              </a:solidFill>
              <a:latin typeface="Lato"/>
              <a:ea typeface="Lato"/>
              <a:cs typeface="Lato"/>
              <a:sym typeface="Lato"/>
            </a:endParaRPr>
          </a:p>
        </p:txBody>
      </p:sp>
      <p:pic>
        <p:nvPicPr>
          <p:cNvPr id="139" name="Google Shape;139;p19"/>
          <p:cNvPicPr preferRelativeResize="0"/>
          <p:nvPr/>
        </p:nvPicPr>
        <p:blipFill rotWithShape="1">
          <a:blip r:embed="rId3">
            <a:alphaModFix/>
          </a:blip>
          <a:srcRect l="9792" t="10727" r="19710" b="10625"/>
          <a:stretch/>
        </p:blipFill>
        <p:spPr>
          <a:xfrm>
            <a:off x="750350" y="1977763"/>
            <a:ext cx="3284076" cy="2288747"/>
          </a:xfrm>
          <a:prstGeom prst="rect">
            <a:avLst/>
          </a:prstGeom>
          <a:noFill/>
          <a:ln>
            <a:noFill/>
          </a:ln>
        </p:spPr>
      </p:pic>
      <p:sp>
        <p:nvSpPr>
          <p:cNvPr id="140" name="Google Shape;140;p19"/>
          <p:cNvSpPr txBox="1"/>
          <p:nvPr/>
        </p:nvSpPr>
        <p:spPr>
          <a:xfrm>
            <a:off x="2715875" y="1693125"/>
            <a:ext cx="82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Male</a:t>
            </a:r>
            <a:endParaRPr sz="1200">
              <a:latin typeface="Lato"/>
              <a:ea typeface="Lato"/>
              <a:cs typeface="Lato"/>
              <a:sym typeface="Lato"/>
            </a:endParaRPr>
          </a:p>
        </p:txBody>
      </p:sp>
      <p:sp>
        <p:nvSpPr>
          <p:cNvPr id="141" name="Google Shape;141;p19"/>
          <p:cNvSpPr txBox="1"/>
          <p:nvPr/>
        </p:nvSpPr>
        <p:spPr>
          <a:xfrm>
            <a:off x="6748800" y="1693125"/>
            <a:ext cx="82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Male</a:t>
            </a:r>
            <a:endParaRPr sz="1200">
              <a:latin typeface="Lato"/>
              <a:ea typeface="Lato"/>
              <a:cs typeface="Lato"/>
              <a:sym typeface="Lato"/>
            </a:endParaRPr>
          </a:p>
        </p:txBody>
      </p:sp>
      <p:sp>
        <p:nvSpPr>
          <p:cNvPr id="142" name="Google Shape;142;p19"/>
          <p:cNvSpPr txBox="1"/>
          <p:nvPr/>
        </p:nvSpPr>
        <p:spPr>
          <a:xfrm>
            <a:off x="750325" y="4158900"/>
            <a:ext cx="3284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95959"/>
                </a:solidFill>
                <a:latin typeface="Lato"/>
                <a:ea typeface="Lato"/>
                <a:cs typeface="Lato"/>
                <a:sym typeface="Lato"/>
              </a:rPr>
              <a:t>If we ensure </a:t>
            </a:r>
            <a:r>
              <a:rPr lang="en" sz="1100" b="1">
                <a:solidFill>
                  <a:srgbClr val="0B5394"/>
                </a:solidFill>
                <a:latin typeface="Lato"/>
                <a:ea typeface="Lato"/>
                <a:cs typeface="Lato"/>
                <a:sym typeface="Lato"/>
              </a:rPr>
              <a:t>group-level fairness</a:t>
            </a:r>
            <a:r>
              <a:rPr lang="en" sz="1100">
                <a:solidFill>
                  <a:srgbClr val="595959"/>
                </a:solidFill>
                <a:latin typeface="Lato"/>
                <a:ea typeface="Lato"/>
                <a:cs typeface="Lato"/>
                <a:sym typeface="Lato"/>
              </a:rPr>
              <a:t> through equal gender representations…</a:t>
            </a:r>
            <a:endParaRPr sz="1100">
              <a:solidFill>
                <a:srgbClr val="595959"/>
              </a:solidFill>
              <a:latin typeface="Lato"/>
              <a:ea typeface="Lato"/>
              <a:cs typeface="Lato"/>
              <a:sym typeface="Lato"/>
            </a:endParaRPr>
          </a:p>
          <a:p>
            <a:pPr marL="0" lvl="0" indent="0" algn="l" rtl="0">
              <a:spcBef>
                <a:spcPts val="0"/>
              </a:spcBef>
              <a:spcAft>
                <a:spcPts val="0"/>
              </a:spcAft>
              <a:buNone/>
            </a:pPr>
            <a:endParaRPr sz="1100">
              <a:solidFill>
                <a:srgbClr val="595959"/>
              </a:solidFill>
              <a:latin typeface="Lato"/>
              <a:ea typeface="Lato"/>
              <a:cs typeface="Lato"/>
              <a:sym typeface="Lato"/>
            </a:endParaRPr>
          </a:p>
          <a:p>
            <a:pPr marL="0" lvl="0" indent="0" algn="l" rtl="0">
              <a:spcBef>
                <a:spcPts val="0"/>
              </a:spcBef>
              <a:spcAft>
                <a:spcPts val="0"/>
              </a:spcAft>
              <a:buNone/>
            </a:pPr>
            <a:r>
              <a:rPr lang="en" sz="1100">
                <a:solidFill>
                  <a:srgbClr val="595959"/>
                </a:solidFill>
                <a:latin typeface="Lato"/>
                <a:ea typeface="Lato"/>
                <a:cs typeface="Lato"/>
                <a:sym typeface="Lato"/>
              </a:rPr>
              <a:t>Leo is </a:t>
            </a:r>
            <a:r>
              <a:rPr lang="en" sz="1100" b="1">
                <a:solidFill>
                  <a:srgbClr val="38761D"/>
                </a:solidFill>
                <a:latin typeface="Lato"/>
                <a:ea typeface="Lato"/>
                <a:cs typeface="Lato"/>
                <a:sym typeface="Lato"/>
              </a:rPr>
              <a:t>hired</a:t>
            </a:r>
            <a:r>
              <a:rPr lang="en" sz="1100">
                <a:solidFill>
                  <a:srgbClr val="595959"/>
                </a:solidFill>
                <a:latin typeface="Lato"/>
                <a:ea typeface="Lato"/>
                <a:cs typeface="Lato"/>
                <a:sym typeface="Lato"/>
              </a:rPr>
              <a:t> but Ava is </a:t>
            </a:r>
            <a:r>
              <a:rPr lang="en" sz="1100" b="1">
                <a:solidFill>
                  <a:srgbClr val="980000"/>
                </a:solidFill>
                <a:latin typeface="Lato"/>
                <a:ea typeface="Lato"/>
                <a:cs typeface="Lato"/>
                <a:sym typeface="Lato"/>
              </a:rPr>
              <a:t>not</a:t>
            </a:r>
            <a:r>
              <a:rPr lang="en" sz="1100">
                <a:solidFill>
                  <a:srgbClr val="595959"/>
                </a:solidFill>
                <a:latin typeface="Lato"/>
                <a:ea typeface="Lato"/>
                <a:cs typeface="Lato"/>
                <a:sym typeface="Lato"/>
              </a:rPr>
              <a:t>!</a:t>
            </a:r>
            <a:endParaRPr sz="1100">
              <a:solidFill>
                <a:srgbClr val="595959"/>
              </a:solidFill>
              <a:latin typeface="Lato"/>
              <a:ea typeface="Lato"/>
              <a:cs typeface="Lato"/>
              <a:sym typeface="Lato"/>
            </a:endParaRPr>
          </a:p>
        </p:txBody>
      </p:sp>
      <p:pic>
        <p:nvPicPr>
          <p:cNvPr id="143" name="Google Shape;143;p19"/>
          <p:cNvPicPr preferRelativeResize="0"/>
          <p:nvPr/>
        </p:nvPicPr>
        <p:blipFill rotWithShape="1">
          <a:blip r:embed="rId4">
            <a:alphaModFix/>
          </a:blip>
          <a:srcRect l="31048" t="33645" r="45525" b="41006"/>
          <a:stretch/>
        </p:blipFill>
        <p:spPr>
          <a:xfrm>
            <a:off x="1752600" y="2649925"/>
            <a:ext cx="1098324" cy="758651"/>
          </a:xfrm>
          <a:prstGeom prst="rect">
            <a:avLst/>
          </a:prstGeom>
          <a:noFill/>
          <a:ln>
            <a:noFill/>
          </a:ln>
        </p:spPr>
      </p:pic>
      <p:pic>
        <p:nvPicPr>
          <p:cNvPr id="144" name="Google Shape;144;p19"/>
          <p:cNvPicPr preferRelativeResize="0"/>
          <p:nvPr/>
        </p:nvPicPr>
        <p:blipFill rotWithShape="1">
          <a:blip r:embed="rId5">
            <a:alphaModFix/>
          </a:blip>
          <a:srcRect l="10006" t="10380" r="18416" b="11512"/>
          <a:stretch/>
        </p:blipFill>
        <p:spPr>
          <a:xfrm>
            <a:off x="4806675" y="2016350"/>
            <a:ext cx="3334426" cy="2216710"/>
          </a:xfrm>
          <a:prstGeom prst="rect">
            <a:avLst/>
          </a:prstGeom>
          <a:noFill/>
          <a:ln>
            <a:noFill/>
          </a:ln>
        </p:spPr>
      </p:pic>
      <p:sp>
        <p:nvSpPr>
          <p:cNvPr id="145" name="Google Shape;145;p19"/>
          <p:cNvSpPr txBox="1"/>
          <p:nvPr/>
        </p:nvSpPr>
        <p:spPr>
          <a:xfrm>
            <a:off x="1752602" y="3256175"/>
            <a:ext cx="1121022"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rgbClr val="595959"/>
                </a:solidFill>
                <a:latin typeface="Lato"/>
                <a:ea typeface="Lato"/>
                <a:cs typeface="Lato"/>
                <a:sym typeface="Lato"/>
              </a:rPr>
              <a:t>   Ava              Leo</a:t>
            </a:r>
            <a:endParaRPr sz="900" dirty="0">
              <a:solidFill>
                <a:srgbClr val="595959"/>
              </a:solidFill>
              <a:latin typeface="Lato"/>
              <a:ea typeface="Lato"/>
              <a:cs typeface="Lato"/>
              <a:sym typeface="Lato"/>
            </a:endParaRPr>
          </a:p>
        </p:txBody>
      </p:sp>
      <p:sp>
        <p:nvSpPr>
          <p:cNvPr id="146" name="Google Shape;146;p19"/>
          <p:cNvSpPr txBox="1"/>
          <p:nvPr/>
        </p:nvSpPr>
        <p:spPr>
          <a:xfrm>
            <a:off x="4894950" y="4158900"/>
            <a:ext cx="3684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0B5394"/>
                </a:solidFill>
                <a:latin typeface="Lato"/>
                <a:ea typeface="Lato"/>
                <a:cs typeface="Lato"/>
                <a:sym typeface="Lato"/>
              </a:rPr>
              <a:t>Individual fairness</a:t>
            </a:r>
            <a:r>
              <a:rPr lang="en" sz="1100">
                <a:solidFill>
                  <a:srgbClr val="595959"/>
                </a:solidFill>
                <a:latin typeface="Lato"/>
                <a:ea typeface="Lato"/>
                <a:cs typeface="Lato"/>
                <a:sym typeface="Lato"/>
              </a:rPr>
              <a:t> ensures all similarly qualified individuals like Ava and Leo are hired. </a:t>
            </a:r>
            <a:endParaRPr sz="1100">
              <a:solidFill>
                <a:srgbClr val="595959"/>
              </a:solidFill>
              <a:latin typeface="Lato"/>
              <a:ea typeface="Lato"/>
              <a:cs typeface="Lato"/>
              <a:sym typeface="Lato"/>
            </a:endParaRPr>
          </a:p>
          <a:p>
            <a:pPr marL="0" lvl="0" indent="0" algn="l" rtl="0">
              <a:spcBef>
                <a:spcPts val="0"/>
              </a:spcBef>
              <a:spcAft>
                <a:spcPts val="0"/>
              </a:spcAft>
              <a:buNone/>
            </a:pPr>
            <a:endParaRPr sz="1100">
              <a:solidFill>
                <a:srgbClr val="595959"/>
              </a:solidFill>
              <a:latin typeface="Lato"/>
              <a:ea typeface="Lato"/>
              <a:cs typeface="Lato"/>
              <a:sym typeface="Lato"/>
            </a:endParaRPr>
          </a:p>
          <a:p>
            <a:pPr marL="0" lvl="0" indent="0" algn="l" rtl="0">
              <a:spcBef>
                <a:spcPts val="0"/>
              </a:spcBef>
              <a:spcAft>
                <a:spcPts val="0"/>
              </a:spcAft>
              <a:buNone/>
            </a:pPr>
            <a:r>
              <a:rPr lang="en" sz="1100">
                <a:solidFill>
                  <a:srgbClr val="595959"/>
                </a:solidFill>
                <a:latin typeface="Lato"/>
                <a:ea typeface="Lato"/>
                <a:cs typeface="Lato"/>
                <a:sym typeface="Lato"/>
              </a:rPr>
              <a:t>Now gender representations are </a:t>
            </a:r>
            <a:r>
              <a:rPr lang="en" sz="1100" b="1">
                <a:solidFill>
                  <a:srgbClr val="980000"/>
                </a:solidFill>
                <a:latin typeface="Lato"/>
                <a:ea typeface="Lato"/>
                <a:cs typeface="Lato"/>
                <a:sym typeface="Lato"/>
              </a:rPr>
              <a:t>out of balance</a:t>
            </a:r>
            <a:r>
              <a:rPr lang="en" sz="1100">
                <a:solidFill>
                  <a:srgbClr val="595959"/>
                </a:solidFill>
                <a:latin typeface="Lato"/>
                <a:ea typeface="Lato"/>
                <a:cs typeface="Lato"/>
                <a:sym typeface="Lato"/>
              </a:rPr>
              <a:t>!</a:t>
            </a:r>
            <a:endParaRPr sz="1100">
              <a:solidFill>
                <a:srgbClr val="595959"/>
              </a:solidFill>
              <a:latin typeface="Lato"/>
              <a:ea typeface="Lato"/>
              <a:cs typeface="Lato"/>
              <a:sym typeface="Lato"/>
            </a:endParaRPr>
          </a:p>
        </p:txBody>
      </p:sp>
      <p:sp>
        <p:nvSpPr>
          <p:cNvPr id="147" name="Google Shape;147;p19"/>
          <p:cNvSpPr/>
          <p:nvPr/>
        </p:nvSpPr>
        <p:spPr>
          <a:xfrm rot="-5400000">
            <a:off x="425700" y="1445225"/>
            <a:ext cx="365100" cy="1120800"/>
          </a:xfrm>
          <a:prstGeom prst="wedgeRoundRectCallout">
            <a:avLst>
              <a:gd name="adj1" fmla="val -79601"/>
              <a:gd name="adj2" fmla="val 84754"/>
              <a:gd name="adj3" fmla="val 0"/>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txBox="1"/>
          <p:nvPr/>
        </p:nvSpPr>
        <p:spPr>
          <a:xfrm>
            <a:off x="-170575" y="1759325"/>
            <a:ext cx="154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666666"/>
                </a:solidFill>
                <a:latin typeface="Lato"/>
                <a:ea typeface="Lato"/>
                <a:cs typeface="Lato"/>
                <a:sym typeface="Lato"/>
              </a:rPr>
              <a:t>★ means qualified,</a:t>
            </a:r>
            <a:br>
              <a:rPr lang="en" sz="900" b="1">
                <a:solidFill>
                  <a:srgbClr val="38761D"/>
                </a:solidFill>
                <a:latin typeface="Lato"/>
                <a:ea typeface="Lato"/>
                <a:cs typeface="Lato"/>
                <a:sym typeface="Lato"/>
              </a:rPr>
            </a:br>
            <a:r>
              <a:rPr lang="en" sz="900" b="1">
                <a:solidFill>
                  <a:srgbClr val="38761D"/>
                </a:solidFill>
                <a:latin typeface="Lato"/>
                <a:ea typeface="Lato"/>
                <a:cs typeface="Lato"/>
                <a:sym typeface="Lato"/>
              </a:rPr>
              <a:t>Green</a:t>
            </a:r>
            <a:r>
              <a:rPr lang="en" sz="900" b="1">
                <a:solidFill>
                  <a:srgbClr val="666666"/>
                </a:solidFill>
                <a:latin typeface="Lato"/>
                <a:ea typeface="Lato"/>
                <a:cs typeface="Lato"/>
                <a:sym typeface="Lato"/>
              </a:rPr>
              <a:t> </a:t>
            </a:r>
            <a:r>
              <a:rPr lang="en" sz="900">
                <a:solidFill>
                  <a:srgbClr val="666666"/>
                </a:solidFill>
                <a:latin typeface="Lato"/>
                <a:ea typeface="Lato"/>
                <a:cs typeface="Lato"/>
                <a:sym typeface="Lato"/>
              </a:rPr>
              <a:t>means hired</a:t>
            </a:r>
            <a:endParaRPr sz="900">
              <a:solidFill>
                <a:srgbClr val="666666"/>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10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1000"/>
                                        <p:tgtEl>
                                          <p:spTgt spid="1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fade">
                                      <p:cBhvr>
                                        <p:cTn id="18" dur="1000"/>
                                        <p:tgtEl>
                                          <p:spTgt spid="1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1000"/>
                                        <p:tgtEl>
                                          <p:spTgt spid="139"/>
                                        </p:tgtEl>
                                      </p:cBhvr>
                                    </p:animEffect>
                                  </p:childTnLst>
                                </p:cTn>
                              </p:par>
                              <p:par>
                                <p:cTn id="28" presetID="10" presetClass="entr" presetSubtype="0" fill="hold" nodeType="withEffect">
                                  <p:stCondLst>
                                    <p:cond delay="0"/>
                                  </p:stCondLst>
                                  <p:childTnLst>
                                    <p:set>
                                      <p:cBhvr>
                                        <p:cTn id="29" dur="1" fill="hold">
                                          <p:stCondLst>
                                            <p:cond delay="0"/>
                                          </p:stCondLst>
                                        </p:cTn>
                                        <p:tgtEl>
                                          <p:spTgt spid="148"/>
                                        </p:tgtEl>
                                        <p:attrNameLst>
                                          <p:attrName>style.visibility</p:attrName>
                                        </p:attrNameLst>
                                      </p:cBhvr>
                                      <p:to>
                                        <p:strVal val="visible"/>
                                      </p:to>
                                    </p:set>
                                    <p:animEffect transition="in" filter="fade">
                                      <p:cBhvr>
                                        <p:cTn id="30" dur="1000"/>
                                        <p:tgtEl>
                                          <p:spTgt spid="148"/>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1000"/>
                                        <p:tgtEl>
                                          <p:spTgt spid="147"/>
                                        </p:tgtEl>
                                      </p:cBhvr>
                                    </p:animEffect>
                                  </p:childTnLst>
                                </p:cTn>
                              </p:par>
                              <p:par>
                                <p:cTn id="34" presetID="10" presetClass="entr" presetSubtype="0" fill="hold" nodeType="with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00"/>
                                        <p:tgtEl>
                                          <p:spTgt spid="136"/>
                                        </p:tgtEl>
                                      </p:cBhvr>
                                    </p:animEffect>
                                  </p:childTnLst>
                                </p:cTn>
                              </p:par>
                              <p:par>
                                <p:cTn id="37" presetID="10" presetClass="entr" presetSubtype="0" fill="hold" nodeType="withEffect">
                                  <p:stCondLst>
                                    <p:cond delay="0"/>
                                  </p:stCondLst>
                                  <p:childTnLst>
                                    <p:set>
                                      <p:cBhvr>
                                        <p:cTn id="38" dur="1" fill="hold">
                                          <p:stCondLst>
                                            <p:cond delay="0"/>
                                          </p:stCondLst>
                                        </p:cTn>
                                        <p:tgtEl>
                                          <p:spTgt spid="140"/>
                                        </p:tgtEl>
                                        <p:attrNameLst>
                                          <p:attrName>style.visibility</p:attrName>
                                        </p:attrNameLst>
                                      </p:cBhvr>
                                      <p:to>
                                        <p:strVal val="visible"/>
                                      </p:to>
                                    </p:set>
                                    <p:animEffect transition="in" filter="fade">
                                      <p:cBhvr>
                                        <p:cTn id="39" dur="1000"/>
                                        <p:tgtEl>
                                          <p:spTgt spid="1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fade">
                                      <p:cBhvr>
                                        <p:cTn id="44" dur="1000"/>
                                        <p:tgtEl>
                                          <p:spTgt spid="1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animEffect transition="in" filter="fade">
                                      <p:cBhvr>
                                        <p:cTn id="49" dur="1000"/>
                                        <p:tgtEl>
                                          <p:spTgt spid="137"/>
                                        </p:tgtEl>
                                      </p:cBhvr>
                                    </p:animEffect>
                                  </p:childTnLst>
                                </p:cTn>
                              </p:par>
                              <p:par>
                                <p:cTn id="50" presetID="10" presetClass="entr" presetSubtype="0" fill="hold" nodeType="with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fade">
                                      <p:cBhvr>
                                        <p:cTn id="52" dur="1000"/>
                                        <p:tgtEl>
                                          <p:spTgt spid="141"/>
                                        </p:tgtEl>
                                      </p:cBhvr>
                                    </p:animEffect>
                                  </p:childTnLst>
                                </p:cTn>
                              </p:par>
                              <p:par>
                                <p:cTn id="53" presetID="10" presetClass="entr" presetSubtype="0" fill="hold" nodeType="withEffect">
                                  <p:stCondLst>
                                    <p:cond delay="0"/>
                                  </p:stCondLst>
                                  <p:childTnLst>
                                    <p:set>
                                      <p:cBhvr>
                                        <p:cTn id="54" dur="1" fill="hold">
                                          <p:stCondLst>
                                            <p:cond delay="0"/>
                                          </p:stCondLst>
                                        </p:cTn>
                                        <p:tgtEl>
                                          <p:spTgt spid="144"/>
                                        </p:tgtEl>
                                        <p:attrNameLst>
                                          <p:attrName>style.visibility</p:attrName>
                                        </p:attrNameLst>
                                      </p:cBhvr>
                                      <p:to>
                                        <p:strVal val="visible"/>
                                      </p:to>
                                    </p:set>
                                    <p:animEffect transition="in" filter="fade">
                                      <p:cBhvr>
                                        <p:cTn id="55" dur="1000"/>
                                        <p:tgtEl>
                                          <p:spTgt spid="144"/>
                                        </p:tgtEl>
                                      </p:cBhvr>
                                    </p:animEffect>
                                  </p:childTnLst>
                                </p:cTn>
                              </p:par>
                              <p:par>
                                <p:cTn id="56" presetID="10" presetClass="entr" presetSubtype="0" fill="hold" nodeType="withEffect">
                                  <p:stCondLst>
                                    <p:cond delay="0"/>
                                  </p:stCondLst>
                                  <p:childTnLst>
                                    <p:set>
                                      <p:cBhvr>
                                        <p:cTn id="57" dur="1" fill="hold">
                                          <p:stCondLst>
                                            <p:cond delay="0"/>
                                          </p:stCondLst>
                                        </p:cTn>
                                        <p:tgtEl>
                                          <p:spTgt spid="146"/>
                                        </p:tgtEl>
                                        <p:attrNameLst>
                                          <p:attrName>style.visibility</p:attrName>
                                        </p:attrNameLst>
                                      </p:cBhvr>
                                      <p:to>
                                        <p:strVal val="visible"/>
                                      </p:to>
                                    </p:set>
                                    <p:animEffect transition="in" filter="fade">
                                      <p:cBhvr>
                                        <p:cTn id="58"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0"/>
          <p:cNvPicPr preferRelativeResize="0"/>
          <p:nvPr/>
        </p:nvPicPr>
        <p:blipFill rotWithShape="1">
          <a:blip r:embed="rId3">
            <a:alphaModFix/>
          </a:blip>
          <a:srcRect l="9824" t="16193" r="14486" b="19185"/>
          <a:stretch/>
        </p:blipFill>
        <p:spPr>
          <a:xfrm>
            <a:off x="5606275" y="1587425"/>
            <a:ext cx="2435400" cy="2079250"/>
          </a:xfrm>
          <a:prstGeom prst="rect">
            <a:avLst/>
          </a:prstGeom>
          <a:noFill/>
          <a:ln>
            <a:noFill/>
          </a:ln>
        </p:spPr>
      </p:pic>
      <p:sp>
        <p:nvSpPr>
          <p:cNvPr id="154" name="Google Shape;154;p20"/>
          <p:cNvSpPr txBox="1">
            <a:spLocks noGrp="1"/>
          </p:cNvSpPr>
          <p:nvPr>
            <p:ph type="title"/>
          </p:nvPr>
        </p:nvSpPr>
        <p:spPr>
          <a:xfrm>
            <a:off x="729450" y="1166250"/>
            <a:ext cx="7213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91"/>
              <a:buFont typeface="Arial"/>
              <a:buNone/>
            </a:pPr>
            <a:r>
              <a:rPr lang="en" sz="1450">
                <a:solidFill>
                  <a:srgbClr val="1C4587"/>
                </a:solidFill>
              </a:rPr>
              <a:t>The explosion of fairness notions makes it very difficult to choose the right one</a:t>
            </a:r>
            <a:endParaRPr sz="2440"/>
          </a:p>
        </p:txBody>
      </p:sp>
      <p:sp>
        <p:nvSpPr>
          <p:cNvPr id="155" name="Google Shape;155;p20"/>
          <p:cNvSpPr txBox="1">
            <a:spLocks noGrp="1"/>
          </p:cNvSpPr>
          <p:nvPr>
            <p:ph type="body" idx="1"/>
          </p:nvPr>
        </p:nvSpPr>
        <p:spPr>
          <a:xfrm>
            <a:off x="1572850" y="1964750"/>
            <a:ext cx="3662100" cy="89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b="1">
                <a:solidFill>
                  <a:srgbClr val="CC0000"/>
                </a:solidFill>
              </a:rPr>
              <a:t>It is very hard to choose from so many options for fairness notions.</a:t>
            </a:r>
            <a:endParaRPr sz="1700" b="1">
              <a:solidFill>
                <a:srgbClr val="CC0000"/>
              </a:solidFill>
            </a:endParaRPr>
          </a:p>
        </p:txBody>
      </p:sp>
      <p:pic>
        <p:nvPicPr>
          <p:cNvPr id="156" name="Google Shape;156;p20"/>
          <p:cNvPicPr preferRelativeResize="0"/>
          <p:nvPr/>
        </p:nvPicPr>
        <p:blipFill rotWithShape="1">
          <a:blip r:embed="rId4">
            <a:alphaModFix/>
          </a:blip>
          <a:srcRect/>
          <a:stretch/>
        </p:blipFill>
        <p:spPr>
          <a:xfrm>
            <a:off x="7496900" y="3595250"/>
            <a:ext cx="820650" cy="1548250"/>
          </a:xfrm>
          <a:prstGeom prst="rect">
            <a:avLst/>
          </a:prstGeom>
          <a:noFill/>
          <a:ln>
            <a:noFill/>
          </a:ln>
        </p:spPr>
      </p:pic>
      <p:sp>
        <p:nvSpPr>
          <p:cNvPr id="157" name="Google Shape;157;p20"/>
          <p:cNvSpPr txBox="1"/>
          <p:nvPr/>
        </p:nvSpPr>
        <p:spPr>
          <a:xfrm>
            <a:off x="1530150" y="3108625"/>
            <a:ext cx="43737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solidFill>
                  <a:srgbClr val="6AA84F"/>
                </a:solidFill>
                <a:latin typeface="Lato"/>
                <a:ea typeface="Lato"/>
                <a:cs typeface="Lato"/>
                <a:sym typeface="Lato"/>
              </a:rPr>
              <a:t>We organize notions for easy and</a:t>
            </a:r>
            <a:br>
              <a:rPr lang="en" sz="1700" b="1">
                <a:solidFill>
                  <a:srgbClr val="6AA84F"/>
                </a:solidFill>
                <a:latin typeface="Lato"/>
                <a:ea typeface="Lato"/>
                <a:cs typeface="Lato"/>
                <a:sym typeface="Lato"/>
              </a:rPr>
            </a:br>
            <a:r>
              <a:rPr lang="en" sz="1700" b="1">
                <a:solidFill>
                  <a:srgbClr val="6AA84F"/>
                </a:solidFill>
                <a:latin typeface="Lato"/>
                <a:ea typeface="Lato"/>
                <a:cs typeface="Lato"/>
                <a:sym typeface="Lato"/>
              </a:rPr>
              <a:t>informative comparison!</a:t>
            </a:r>
            <a:endParaRPr sz="1700" b="1">
              <a:solidFill>
                <a:srgbClr val="6AA84F"/>
              </a:solidFill>
              <a:latin typeface="Lato"/>
              <a:ea typeface="Lato"/>
              <a:cs typeface="Lato"/>
              <a:sym typeface="Lato"/>
            </a:endParaRPr>
          </a:p>
        </p:txBody>
      </p:sp>
      <p:pic>
        <p:nvPicPr>
          <p:cNvPr id="158" name="Google Shape;158;p20"/>
          <p:cNvPicPr preferRelativeResize="0"/>
          <p:nvPr/>
        </p:nvPicPr>
        <p:blipFill>
          <a:blip r:embed="rId5">
            <a:alphaModFix/>
          </a:blip>
          <a:stretch>
            <a:fillRect/>
          </a:stretch>
        </p:blipFill>
        <p:spPr>
          <a:xfrm>
            <a:off x="7574900" y="2821800"/>
            <a:ext cx="742650" cy="742650"/>
          </a:xfrm>
          <a:prstGeom prst="rect">
            <a:avLst/>
          </a:prstGeom>
          <a:noFill/>
          <a:ln>
            <a:noFill/>
          </a:ln>
        </p:spPr>
      </p:pic>
      <p:pic>
        <p:nvPicPr>
          <p:cNvPr id="159" name="Google Shape;159;p20"/>
          <p:cNvPicPr preferRelativeResize="0"/>
          <p:nvPr/>
        </p:nvPicPr>
        <p:blipFill rotWithShape="1">
          <a:blip r:embed="rId6">
            <a:alphaModFix/>
          </a:blip>
          <a:srcRect l="8969" t="12029" r="10365" b="19505"/>
          <a:stretch/>
        </p:blipFill>
        <p:spPr>
          <a:xfrm>
            <a:off x="729450" y="1983200"/>
            <a:ext cx="709525" cy="650379"/>
          </a:xfrm>
          <a:prstGeom prst="rect">
            <a:avLst/>
          </a:prstGeom>
          <a:noFill/>
          <a:ln>
            <a:noFill/>
          </a:ln>
        </p:spPr>
      </p:pic>
      <p:pic>
        <p:nvPicPr>
          <p:cNvPr id="160" name="Google Shape;160;p20"/>
          <p:cNvPicPr preferRelativeResize="0"/>
          <p:nvPr/>
        </p:nvPicPr>
        <p:blipFill>
          <a:blip r:embed="rId7">
            <a:alphaModFix/>
          </a:blip>
          <a:stretch>
            <a:fillRect/>
          </a:stretch>
        </p:blipFill>
        <p:spPr>
          <a:xfrm>
            <a:off x="558450" y="2975075"/>
            <a:ext cx="1014398" cy="1014398"/>
          </a:xfrm>
          <a:prstGeom prst="rect">
            <a:avLst/>
          </a:prstGeom>
          <a:noFill/>
          <a:ln>
            <a:noFill/>
          </a:ln>
        </p:spPr>
      </p:pic>
      <p:sp>
        <p:nvSpPr>
          <p:cNvPr id="161" name="Google Shape;161;p20"/>
          <p:cNvSpPr/>
          <p:nvPr/>
        </p:nvSpPr>
        <p:spPr>
          <a:xfrm>
            <a:off x="565875" y="3032575"/>
            <a:ext cx="4599900" cy="899400"/>
          </a:xfrm>
          <a:prstGeom prst="rect">
            <a:avLst/>
          </a:prstGeom>
          <a:noFill/>
          <a:ln w="28575"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txBox="1"/>
          <p:nvPr/>
        </p:nvSpPr>
        <p:spPr>
          <a:xfrm>
            <a:off x="1866900" y="3931975"/>
            <a:ext cx="1892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38761D"/>
                </a:solidFill>
                <a:latin typeface="Lato"/>
                <a:ea typeface="Lato"/>
                <a:cs typeface="Lato"/>
                <a:sym typeface="Lato"/>
              </a:rPr>
              <a:t>First Contribution</a:t>
            </a:r>
            <a:endParaRPr sz="1500" b="1">
              <a:solidFill>
                <a:srgbClr val="38761D"/>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par>
                                <p:cTn id="8" presetID="10" presetClass="entr" presetSubtype="0"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1000"/>
                                        <p:tgtEl>
                                          <p:spTgt spid="155"/>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1000"/>
                                        <p:tgtEl>
                                          <p:spTgt spid="153"/>
                                        </p:tgtEl>
                                      </p:cBhvr>
                                    </p:animEffect>
                                  </p:childTnLst>
                                </p:cTn>
                              </p:par>
                              <p:par>
                                <p:cTn id="14" presetID="10" presetClass="entr" presetSubtype="0" fill="hold" nodeType="withEffect">
                                  <p:stCondLst>
                                    <p:cond delay="0"/>
                                  </p:stCondLst>
                                  <p:childTnLst>
                                    <p:set>
                                      <p:cBhvr>
                                        <p:cTn id="15" dur="1" fill="hold">
                                          <p:stCondLst>
                                            <p:cond delay="0"/>
                                          </p:stCondLst>
                                        </p:cTn>
                                        <p:tgtEl>
                                          <p:spTgt spid="156"/>
                                        </p:tgtEl>
                                        <p:attrNameLst>
                                          <p:attrName>style.visibility</p:attrName>
                                        </p:attrNameLst>
                                      </p:cBhvr>
                                      <p:to>
                                        <p:strVal val="visible"/>
                                      </p:to>
                                    </p:set>
                                    <p:animEffect transition="in" filter="fade">
                                      <p:cBhvr>
                                        <p:cTn id="16" dur="1000"/>
                                        <p:tgtEl>
                                          <p:spTgt spid="1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1000"/>
                                        <p:tgtEl>
                                          <p:spTgt spid="157"/>
                                        </p:tgtEl>
                                      </p:cBhvr>
                                    </p:animEffect>
                                  </p:childTnLst>
                                </p:cTn>
                              </p:par>
                              <p:par>
                                <p:cTn id="22" presetID="1" presetClass="exit" presetSubtype="0" fill="hold" nodeType="withEffect">
                                  <p:stCondLst>
                                    <p:cond delay="0"/>
                                  </p:stCondLst>
                                  <p:childTnLst>
                                    <p:set>
                                      <p:cBhvr>
                                        <p:cTn id="23" dur="1" fill="hold">
                                          <p:stCondLst>
                                            <p:cond delay="0"/>
                                          </p:stCondLst>
                                        </p:cTn>
                                        <p:tgtEl>
                                          <p:spTgt spid="15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Effect transition="in" filter="fade">
                                      <p:cBhvr>
                                        <p:cTn id="26" dur="1000"/>
                                        <p:tgtEl>
                                          <p:spTgt spid="158"/>
                                        </p:tgtEl>
                                      </p:cBhvr>
                                    </p:animEffect>
                                  </p:childTnLst>
                                </p:cTn>
                              </p:par>
                              <p:par>
                                <p:cTn id="27" presetID="10" presetClass="entr" presetSubtype="0" fill="hold" nodeType="withEffect">
                                  <p:stCondLst>
                                    <p:cond delay="0"/>
                                  </p:stCondLst>
                                  <p:childTnLst>
                                    <p:set>
                                      <p:cBhvr>
                                        <p:cTn id="28" dur="1" fill="hold">
                                          <p:stCondLst>
                                            <p:cond delay="0"/>
                                          </p:stCondLst>
                                        </p:cTn>
                                        <p:tgtEl>
                                          <p:spTgt spid="160"/>
                                        </p:tgtEl>
                                        <p:attrNameLst>
                                          <p:attrName>style.visibility</p:attrName>
                                        </p:attrNameLst>
                                      </p:cBhvr>
                                      <p:to>
                                        <p:strVal val="visible"/>
                                      </p:to>
                                    </p:set>
                                    <p:animEffect transition="in" filter="fade">
                                      <p:cBhvr>
                                        <p:cTn id="29" dur="1000"/>
                                        <p:tgtEl>
                                          <p:spTgt spid="16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1"/>
                                        </p:tgtEl>
                                        <p:attrNameLst>
                                          <p:attrName>style.visibility</p:attrName>
                                        </p:attrNameLst>
                                      </p:cBhvr>
                                      <p:to>
                                        <p:strVal val="visible"/>
                                      </p:to>
                                    </p:set>
                                    <p:animEffect transition="in" filter="fade">
                                      <p:cBhvr>
                                        <p:cTn id="34" dur="1000"/>
                                        <p:tgtEl>
                                          <p:spTgt spid="161"/>
                                        </p:tgtEl>
                                      </p:cBhvr>
                                    </p:animEffect>
                                  </p:childTnLst>
                                </p:cTn>
                              </p:par>
                              <p:par>
                                <p:cTn id="35" presetID="10" presetClass="entr" presetSubtype="0" fill="hold" nodeType="with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fade">
                                      <p:cBhvr>
                                        <p:cTn id="37"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p:nvPr/>
        </p:nvSpPr>
        <p:spPr>
          <a:xfrm>
            <a:off x="8122625" y="3621088"/>
            <a:ext cx="127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Lato"/>
                <a:ea typeface="Lato"/>
                <a:cs typeface="Lato"/>
                <a:sym typeface="Lato"/>
              </a:rPr>
              <a:t>Demographic parity between males and females</a:t>
            </a:r>
            <a:endParaRPr sz="800">
              <a:solidFill>
                <a:schemeClr val="dk2"/>
              </a:solidFill>
              <a:latin typeface="Lato"/>
              <a:ea typeface="Lato"/>
              <a:cs typeface="Lato"/>
              <a:sym typeface="Lato"/>
            </a:endParaRPr>
          </a:p>
        </p:txBody>
      </p:sp>
      <p:pic>
        <p:nvPicPr>
          <p:cNvPr id="168" name="Google Shape;168;p21"/>
          <p:cNvPicPr preferRelativeResize="0"/>
          <p:nvPr/>
        </p:nvPicPr>
        <p:blipFill rotWithShape="1">
          <a:blip r:embed="rId3">
            <a:alphaModFix/>
          </a:blip>
          <a:srcRect b="3034"/>
          <a:stretch/>
        </p:blipFill>
        <p:spPr>
          <a:xfrm>
            <a:off x="677900" y="1515150"/>
            <a:ext cx="4524101" cy="3598500"/>
          </a:xfrm>
          <a:prstGeom prst="rect">
            <a:avLst/>
          </a:prstGeom>
          <a:noFill/>
          <a:ln>
            <a:noFill/>
          </a:ln>
        </p:spPr>
      </p:pic>
      <p:sp>
        <p:nvSpPr>
          <p:cNvPr id="169" name="Google Shape;169;p21"/>
          <p:cNvSpPr txBox="1">
            <a:spLocks noGrp="1"/>
          </p:cNvSpPr>
          <p:nvPr>
            <p:ph type="title"/>
          </p:nvPr>
        </p:nvSpPr>
        <p:spPr>
          <a:xfrm>
            <a:off x="727650" y="1131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500">
                <a:solidFill>
                  <a:srgbClr val="1C4587"/>
                </a:solidFill>
              </a:rPr>
              <a:t>We propose an Informative categorization of fairness notions </a:t>
            </a:r>
            <a:endParaRPr sz="1500">
              <a:solidFill>
                <a:srgbClr val="1C4587"/>
              </a:solidFill>
            </a:endParaRPr>
          </a:p>
        </p:txBody>
      </p:sp>
      <p:sp>
        <p:nvSpPr>
          <p:cNvPr id="170" name="Google Shape;170;p21"/>
          <p:cNvSpPr txBox="1"/>
          <p:nvPr/>
        </p:nvSpPr>
        <p:spPr>
          <a:xfrm>
            <a:off x="5973525" y="1464288"/>
            <a:ext cx="3018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6AA84F"/>
                </a:solidFill>
                <a:latin typeface="Lato"/>
                <a:ea typeface="Lato"/>
                <a:cs typeface="Lato"/>
                <a:sym typeface="Lato"/>
              </a:rPr>
              <a:t>Our categorization highlights practical concerns</a:t>
            </a:r>
            <a:endParaRPr sz="1600" b="1">
              <a:solidFill>
                <a:srgbClr val="6AA84F"/>
              </a:solidFill>
              <a:latin typeface="Lato"/>
              <a:ea typeface="Lato"/>
              <a:cs typeface="Lato"/>
              <a:sym typeface="Lato"/>
            </a:endParaRPr>
          </a:p>
        </p:txBody>
      </p:sp>
      <p:sp>
        <p:nvSpPr>
          <p:cNvPr id="171" name="Google Shape;171;p21"/>
          <p:cNvSpPr txBox="1"/>
          <p:nvPr/>
        </p:nvSpPr>
        <p:spPr>
          <a:xfrm>
            <a:off x="5978400" y="2115575"/>
            <a:ext cx="2884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1"/>
                </a:solidFill>
                <a:latin typeface="Lato"/>
                <a:ea typeface="Lato"/>
                <a:cs typeface="Lato"/>
                <a:sym typeface="Lato"/>
              </a:rPr>
              <a:t>What level of </a:t>
            </a:r>
            <a:r>
              <a:rPr lang="en" sz="1500" b="1">
                <a:solidFill>
                  <a:srgbClr val="0B5394"/>
                </a:solidFill>
                <a:latin typeface="Lato"/>
                <a:ea typeface="Lato"/>
                <a:cs typeface="Lato"/>
                <a:sym typeface="Lato"/>
              </a:rPr>
              <a:t>granularity</a:t>
            </a:r>
            <a:r>
              <a:rPr lang="en" sz="1500">
                <a:solidFill>
                  <a:schemeClr val="accent1"/>
                </a:solidFill>
                <a:latin typeface="Lato"/>
                <a:ea typeface="Lato"/>
                <a:cs typeface="Lato"/>
                <a:sym typeface="Lato"/>
              </a:rPr>
              <a:t> do we care about?</a:t>
            </a:r>
            <a:endParaRPr sz="1500">
              <a:latin typeface="Lato"/>
              <a:ea typeface="Lato"/>
              <a:cs typeface="Lato"/>
              <a:sym typeface="Lato"/>
            </a:endParaRPr>
          </a:p>
        </p:txBody>
      </p:sp>
      <p:sp>
        <p:nvSpPr>
          <p:cNvPr id="172" name="Google Shape;172;p21"/>
          <p:cNvSpPr/>
          <p:nvPr/>
        </p:nvSpPr>
        <p:spPr>
          <a:xfrm>
            <a:off x="2303800" y="1601325"/>
            <a:ext cx="687600" cy="232200"/>
          </a:xfrm>
          <a:prstGeom prst="rect">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173" name="Google Shape;173;p21"/>
          <p:cNvSpPr txBox="1"/>
          <p:nvPr/>
        </p:nvSpPr>
        <p:spPr>
          <a:xfrm>
            <a:off x="6366550" y="2760388"/>
            <a:ext cx="30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accent1"/>
                </a:solidFill>
                <a:latin typeface="Lato"/>
                <a:ea typeface="Lato"/>
                <a:cs typeface="Lato"/>
                <a:sym typeface="Lato"/>
              </a:rPr>
              <a:t> </a:t>
            </a:r>
            <a:r>
              <a:rPr lang="en" sz="1300">
                <a:solidFill>
                  <a:schemeClr val="accent1"/>
                </a:solidFill>
                <a:latin typeface="Lato"/>
                <a:ea typeface="Lato"/>
                <a:cs typeface="Lato"/>
                <a:sym typeface="Lato"/>
              </a:rPr>
              <a:t>Collective fairness for a </a:t>
            </a:r>
            <a:r>
              <a:rPr lang="en" b="1">
                <a:solidFill>
                  <a:srgbClr val="0B5394"/>
                </a:solidFill>
                <a:latin typeface="Lato"/>
                <a:ea typeface="Lato"/>
                <a:cs typeface="Lato"/>
                <a:sym typeface="Lato"/>
              </a:rPr>
              <a:t>group</a:t>
            </a:r>
            <a:r>
              <a:rPr lang="en" sz="1300">
                <a:solidFill>
                  <a:schemeClr val="accent1"/>
                </a:solidFill>
                <a:latin typeface="Lato"/>
                <a:ea typeface="Lato"/>
                <a:cs typeface="Lato"/>
                <a:sym typeface="Lato"/>
              </a:rPr>
              <a:t> </a:t>
            </a:r>
            <a:endParaRPr sz="1300">
              <a:latin typeface="Lato"/>
              <a:ea typeface="Lato"/>
              <a:cs typeface="Lato"/>
              <a:sym typeface="Lato"/>
            </a:endParaRPr>
          </a:p>
        </p:txBody>
      </p:sp>
      <p:sp>
        <p:nvSpPr>
          <p:cNvPr id="174" name="Google Shape;174;p21"/>
          <p:cNvSpPr/>
          <p:nvPr/>
        </p:nvSpPr>
        <p:spPr>
          <a:xfrm>
            <a:off x="2303800" y="1757450"/>
            <a:ext cx="446700" cy="166500"/>
          </a:xfrm>
          <a:prstGeom prst="rect">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175" name="Google Shape;175;p21"/>
          <p:cNvSpPr/>
          <p:nvPr/>
        </p:nvSpPr>
        <p:spPr>
          <a:xfrm>
            <a:off x="2750500" y="1757450"/>
            <a:ext cx="378900" cy="166500"/>
          </a:xfrm>
          <a:prstGeom prst="rect">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176" name="Google Shape;176;p21"/>
          <p:cNvSpPr txBox="1"/>
          <p:nvPr/>
        </p:nvSpPr>
        <p:spPr>
          <a:xfrm>
            <a:off x="6414625" y="3131375"/>
            <a:ext cx="3125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accent1"/>
                </a:solidFill>
                <a:latin typeface="Lato"/>
                <a:ea typeface="Lato"/>
                <a:cs typeface="Lato"/>
                <a:sym typeface="Lato"/>
              </a:rPr>
              <a:t>Similar outcomes for similar </a:t>
            </a:r>
            <a:br>
              <a:rPr lang="en" sz="1300">
                <a:solidFill>
                  <a:schemeClr val="accent1"/>
                </a:solidFill>
                <a:latin typeface="Lato"/>
                <a:ea typeface="Lato"/>
                <a:cs typeface="Lato"/>
                <a:sym typeface="Lato"/>
              </a:rPr>
            </a:br>
            <a:r>
              <a:rPr lang="en" b="1">
                <a:solidFill>
                  <a:srgbClr val="0B5394"/>
                </a:solidFill>
                <a:latin typeface="Lato"/>
                <a:ea typeface="Lato"/>
                <a:cs typeface="Lato"/>
                <a:sym typeface="Lato"/>
              </a:rPr>
              <a:t>individuals</a:t>
            </a:r>
            <a:endParaRPr b="1">
              <a:solidFill>
                <a:srgbClr val="0B5394"/>
              </a:solidFill>
              <a:latin typeface="Lato"/>
              <a:ea typeface="Lato"/>
              <a:cs typeface="Lato"/>
              <a:sym typeface="Lato"/>
            </a:endParaRPr>
          </a:p>
        </p:txBody>
      </p:sp>
      <p:pic>
        <p:nvPicPr>
          <p:cNvPr id="177" name="Google Shape;177;p21"/>
          <p:cNvPicPr preferRelativeResize="0"/>
          <p:nvPr/>
        </p:nvPicPr>
        <p:blipFill rotWithShape="1">
          <a:blip r:embed="rId4">
            <a:alphaModFix/>
          </a:blip>
          <a:srcRect l="9792" t="10727" r="19710" b="10625"/>
          <a:stretch/>
        </p:blipFill>
        <p:spPr>
          <a:xfrm>
            <a:off x="6263250" y="3211299"/>
            <a:ext cx="1761276" cy="1227450"/>
          </a:xfrm>
          <a:prstGeom prst="rect">
            <a:avLst/>
          </a:prstGeom>
          <a:noFill/>
          <a:ln>
            <a:noFill/>
          </a:ln>
        </p:spPr>
      </p:pic>
      <p:sp>
        <p:nvSpPr>
          <p:cNvPr id="178" name="Google Shape;178;p21"/>
          <p:cNvSpPr/>
          <p:nvPr/>
        </p:nvSpPr>
        <p:spPr>
          <a:xfrm>
            <a:off x="8077975" y="3362141"/>
            <a:ext cx="530690" cy="321171"/>
          </a:xfrm>
          <a:custGeom>
            <a:avLst/>
            <a:gdLst/>
            <a:ahLst/>
            <a:cxnLst/>
            <a:rect l="l" t="t" r="r" b="b"/>
            <a:pathLst>
              <a:path w="24646" h="9806" extrusionOk="0">
                <a:moveTo>
                  <a:pt x="0" y="2305"/>
                </a:moveTo>
                <a:cubicBezTo>
                  <a:pt x="6597" y="-3193"/>
                  <a:pt x="20806" y="2125"/>
                  <a:pt x="24646" y="9806"/>
                </a:cubicBezTo>
              </a:path>
            </a:pathLst>
          </a:custGeom>
          <a:noFill/>
          <a:ln w="9525" cap="flat" cmpd="sng">
            <a:solidFill>
              <a:schemeClr val="dk2"/>
            </a:solidFill>
            <a:prstDash val="solid"/>
            <a:round/>
            <a:headEnd type="none" w="med" len="med"/>
            <a:tailEnd type="none" w="med" len="med"/>
          </a:ln>
        </p:spPr>
      </p:sp>
      <p:sp>
        <p:nvSpPr>
          <p:cNvPr id="179" name="Google Shape;179;p21"/>
          <p:cNvSpPr/>
          <p:nvPr/>
        </p:nvSpPr>
        <p:spPr>
          <a:xfrm>
            <a:off x="8024525" y="3362150"/>
            <a:ext cx="98100" cy="124200"/>
          </a:xfrm>
          <a:prstGeom prst="rtTriangl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1"/>
          <p:cNvPicPr preferRelativeResize="0"/>
          <p:nvPr/>
        </p:nvPicPr>
        <p:blipFill rotWithShape="1">
          <a:blip r:embed="rId5">
            <a:alphaModFix/>
          </a:blip>
          <a:srcRect l="10006" t="10380" r="18416" b="11512"/>
          <a:stretch/>
        </p:blipFill>
        <p:spPr>
          <a:xfrm>
            <a:off x="6185331" y="3749713"/>
            <a:ext cx="1917120" cy="1274475"/>
          </a:xfrm>
          <a:prstGeom prst="rect">
            <a:avLst/>
          </a:prstGeom>
          <a:noFill/>
          <a:ln>
            <a:noFill/>
          </a:ln>
        </p:spPr>
      </p:pic>
      <p:sp>
        <p:nvSpPr>
          <p:cNvPr id="181" name="Google Shape;181;p21"/>
          <p:cNvSpPr/>
          <p:nvPr/>
        </p:nvSpPr>
        <p:spPr>
          <a:xfrm>
            <a:off x="8167825" y="3971241"/>
            <a:ext cx="530690" cy="321171"/>
          </a:xfrm>
          <a:custGeom>
            <a:avLst/>
            <a:gdLst/>
            <a:ahLst/>
            <a:cxnLst/>
            <a:rect l="l" t="t" r="r" b="b"/>
            <a:pathLst>
              <a:path w="24646" h="9806" extrusionOk="0">
                <a:moveTo>
                  <a:pt x="0" y="2305"/>
                </a:moveTo>
                <a:cubicBezTo>
                  <a:pt x="6597" y="-3193"/>
                  <a:pt x="20806" y="2125"/>
                  <a:pt x="24646" y="9806"/>
                </a:cubicBezTo>
              </a:path>
            </a:pathLst>
          </a:custGeom>
          <a:noFill/>
          <a:ln w="9525" cap="flat" cmpd="sng">
            <a:solidFill>
              <a:schemeClr val="dk2"/>
            </a:solidFill>
            <a:prstDash val="solid"/>
            <a:round/>
            <a:headEnd type="none" w="med" len="med"/>
            <a:tailEnd type="none" w="med" len="med"/>
          </a:ln>
        </p:spPr>
      </p:sp>
      <p:sp>
        <p:nvSpPr>
          <p:cNvPr id="182" name="Google Shape;182;p21"/>
          <p:cNvSpPr txBox="1"/>
          <p:nvPr/>
        </p:nvSpPr>
        <p:spPr>
          <a:xfrm>
            <a:off x="8122625" y="4247750"/>
            <a:ext cx="127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Lato"/>
                <a:ea typeface="Lato"/>
                <a:cs typeface="Lato"/>
                <a:sym typeface="Lato"/>
              </a:rPr>
              <a:t>Similar outcomes for Ava and Leo under individual fairness</a:t>
            </a:r>
            <a:endParaRPr sz="800">
              <a:solidFill>
                <a:schemeClr val="dk2"/>
              </a:solidFill>
              <a:latin typeface="Lato"/>
              <a:ea typeface="Lato"/>
              <a:cs typeface="Lato"/>
              <a:sym typeface="Lato"/>
            </a:endParaRPr>
          </a:p>
        </p:txBody>
      </p:sp>
      <p:sp>
        <p:nvSpPr>
          <p:cNvPr id="183" name="Google Shape;183;p21"/>
          <p:cNvSpPr/>
          <p:nvPr/>
        </p:nvSpPr>
        <p:spPr>
          <a:xfrm>
            <a:off x="8122625" y="3958713"/>
            <a:ext cx="98100" cy="124200"/>
          </a:xfrm>
          <a:prstGeom prst="rtTriangl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txBox="1"/>
          <p:nvPr/>
        </p:nvSpPr>
        <p:spPr>
          <a:xfrm>
            <a:off x="6185325" y="3971250"/>
            <a:ext cx="274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Lato"/>
                <a:ea typeface="Lato"/>
                <a:cs typeface="Lato"/>
                <a:sym typeface="Lato"/>
              </a:rPr>
              <a:t>More details are in our paper…</a:t>
            </a:r>
            <a:endParaRPr b="1">
              <a:solidFill>
                <a:srgbClr val="434343"/>
              </a:solidFill>
              <a:latin typeface="Lato"/>
              <a:ea typeface="Lato"/>
              <a:cs typeface="Lato"/>
              <a:sym typeface="Lato"/>
            </a:endParaRPr>
          </a:p>
        </p:txBody>
      </p:sp>
      <p:sp>
        <p:nvSpPr>
          <p:cNvPr id="185" name="Google Shape;185;p21"/>
          <p:cNvSpPr/>
          <p:nvPr/>
        </p:nvSpPr>
        <p:spPr>
          <a:xfrm>
            <a:off x="5286325" y="1714446"/>
            <a:ext cx="115500" cy="124200"/>
          </a:xfrm>
          <a:prstGeom prst="rtTriangl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5328575" y="1757450"/>
            <a:ext cx="687623" cy="81194"/>
          </a:xfrm>
          <a:custGeom>
            <a:avLst/>
            <a:gdLst/>
            <a:ahLst/>
            <a:cxnLst/>
            <a:rect l="l" t="t" r="r" b="b"/>
            <a:pathLst>
              <a:path w="24646" h="9806" extrusionOk="0">
                <a:moveTo>
                  <a:pt x="0" y="2305"/>
                </a:moveTo>
                <a:cubicBezTo>
                  <a:pt x="6597" y="-3193"/>
                  <a:pt x="20806" y="2125"/>
                  <a:pt x="24646" y="9806"/>
                </a:cubicBezTo>
              </a:path>
            </a:pathLst>
          </a:custGeom>
          <a:noFill/>
          <a:ln w="9525" cap="flat" cmpd="sng">
            <a:solidFill>
              <a:schemeClr val="dk2"/>
            </a:solidFill>
            <a:prstDash val="solid"/>
            <a:round/>
            <a:headEnd type="none" w="med" len="med"/>
            <a:tailEnd type="none" w="med" len="med"/>
          </a:ln>
        </p:spPr>
      </p:sp>
      <p:sp>
        <p:nvSpPr>
          <p:cNvPr id="187" name="Google Shape;187;p21"/>
          <p:cNvSpPr/>
          <p:nvPr/>
        </p:nvSpPr>
        <p:spPr>
          <a:xfrm>
            <a:off x="6125925" y="2896800"/>
            <a:ext cx="174300" cy="12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6125925" y="3277800"/>
            <a:ext cx="174300" cy="12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par>
                                <p:cTn id="8" presetID="10" presetClass="entr" presetSubtype="0" fill="hold" nodeType="withEffect">
                                  <p:stCondLst>
                                    <p:cond delay="0"/>
                                  </p:stCondLst>
                                  <p:childTnLst>
                                    <p:set>
                                      <p:cBhvr>
                                        <p:cTn id="9" dur="1" fill="hold">
                                          <p:stCondLst>
                                            <p:cond delay="0"/>
                                          </p:stCondLst>
                                        </p:cTn>
                                        <p:tgtEl>
                                          <p:spTgt spid="186"/>
                                        </p:tgtEl>
                                        <p:attrNameLst>
                                          <p:attrName>style.visibility</p:attrName>
                                        </p:attrNameLst>
                                      </p:cBhvr>
                                      <p:to>
                                        <p:strVal val="visible"/>
                                      </p:to>
                                    </p:set>
                                    <p:animEffect transition="in" filter="fade">
                                      <p:cBhvr>
                                        <p:cTn id="10" dur="1000"/>
                                        <p:tgtEl>
                                          <p:spTgt spid="186"/>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1000"/>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1"/>
                                        </p:tgtEl>
                                        <p:attrNameLst>
                                          <p:attrName>style.visibility</p:attrName>
                                        </p:attrNameLst>
                                      </p:cBhvr>
                                      <p:to>
                                        <p:strVal val="visible"/>
                                      </p:to>
                                    </p:set>
                                    <p:animEffect transition="in" filter="fade">
                                      <p:cBhvr>
                                        <p:cTn id="18" dur="1000"/>
                                        <p:tgtEl>
                                          <p:spTgt spid="171"/>
                                        </p:tgtEl>
                                      </p:cBhvr>
                                    </p:animEffect>
                                  </p:childTnLst>
                                </p:cTn>
                              </p:par>
                              <p:par>
                                <p:cTn id="19" presetID="10" presetClass="entr" presetSubtype="0" fill="hold" nodeType="withEffect">
                                  <p:stCondLst>
                                    <p:cond delay="0"/>
                                  </p:stCondLst>
                                  <p:childTnLst>
                                    <p:set>
                                      <p:cBhvr>
                                        <p:cTn id="20" dur="1" fill="hold">
                                          <p:stCondLst>
                                            <p:cond delay="0"/>
                                          </p:stCondLst>
                                        </p:cTn>
                                        <p:tgtEl>
                                          <p:spTgt spid="172"/>
                                        </p:tgtEl>
                                        <p:attrNameLst>
                                          <p:attrName>style.visibility</p:attrName>
                                        </p:attrNameLst>
                                      </p:cBhvr>
                                      <p:to>
                                        <p:strVal val="visible"/>
                                      </p:to>
                                    </p:set>
                                    <p:animEffect transition="in" filter="fade">
                                      <p:cBhvr>
                                        <p:cTn id="21" dur="1000"/>
                                        <p:tgtEl>
                                          <p:spTgt spid="17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72"/>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fade">
                                      <p:cBhvr>
                                        <p:cTn id="28" dur="1000"/>
                                        <p:tgtEl>
                                          <p:spTgt spid="174"/>
                                        </p:tgtEl>
                                      </p:cBhvr>
                                    </p:animEffect>
                                  </p:childTnLst>
                                </p:cTn>
                              </p:par>
                              <p:par>
                                <p:cTn id="29" presetID="10" presetClass="entr" presetSubtype="0"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1000"/>
                                        <p:tgtEl>
                                          <p:spTgt spid="173"/>
                                        </p:tgtEl>
                                      </p:cBhvr>
                                    </p:animEffect>
                                  </p:childTnLst>
                                </p:cTn>
                              </p:par>
                              <p:par>
                                <p:cTn id="32" presetID="10" presetClass="entr" presetSubtype="0" fill="hold" nodeType="withEffect">
                                  <p:stCondLst>
                                    <p:cond delay="0"/>
                                  </p:stCondLst>
                                  <p:childTnLst>
                                    <p:set>
                                      <p:cBhvr>
                                        <p:cTn id="33" dur="1" fill="hold">
                                          <p:stCondLst>
                                            <p:cond delay="0"/>
                                          </p:stCondLst>
                                        </p:cTn>
                                        <p:tgtEl>
                                          <p:spTgt spid="187"/>
                                        </p:tgtEl>
                                        <p:attrNameLst>
                                          <p:attrName>style.visibility</p:attrName>
                                        </p:attrNameLst>
                                      </p:cBhvr>
                                      <p:to>
                                        <p:strVal val="visible"/>
                                      </p:to>
                                    </p:set>
                                    <p:animEffect transition="in" filter="fade">
                                      <p:cBhvr>
                                        <p:cTn id="34" dur="1000"/>
                                        <p:tgtEl>
                                          <p:spTgt spid="18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fade">
                                      <p:cBhvr>
                                        <p:cTn id="39" dur="1000"/>
                                        <p:tgtEl>
                                          <p:spTgt spid="177"/>
                                        </p:tgtEl>
                                      </p:cBhvr>
                                    </p:animEffect>
                                  </p:childTnLst>
                                </p:cTn>
                              </p:par>
                              <p:par>
                                <p:cTn id="40" presetID="10" presetClass="entr" presetSubtype="0" fill="hold" nodeType="withEffect">
                                  <p:stCondLst>
                                    <p:cond delay="0"/>
                                  </p:stCondLst>
                                  <p:childTnLst>
                                    <p:set>
                                      <p:cBhvr>
                                        <p:cTn id="41" dur="1" fill="hold">
                                          <p:stCondLst>
                                            <p:cond delay="0"/>
                                          </p:stCondLst>
                                        </p:cTn>
                                        <p:tgtEl>
                                          <p:spTgt spid="178"/>
                                        </p:tgtEl>
                                        <p:attrNameLst>
                                          <p:attrName>style.visibility</p:attrName>
                                        </p:attrNameLst>
                                      </p:cBhvr>
                                      <p:to>
                                        <p:strVal val="visible"/>
                                      </p:to>
                                    </p:set>
                                    <p:animEffect transition="in" filter="fade">
                                      <p:cBhvr>
                                        <p:cTn id="42" dur="1000"/>
                                        <p:tgtEl>
                                          <p:spTgt spid="178"/>
                                        </p:tgtEl>
                                      </p:cBhvr>
                                    </p:animEffect>
                                  </p:childTnLst>
                                </p:cTn>
                              </p:par>
                              <p:par>
                                <p:cTn id="43" presetID="10" presetClass="entr" presetSubtype="0" fill="hold" nodeType="withEffect">
                                  <p:stCondLst>
                                    <p:cond delay="0"/>
                                  </p:stCondLst>
                                  <p:childTnLst>
                                    <p:set>
                                      <p:cBhvr>
                                        <p:cTn id="44" dur="1" fill="hold">
                                          <p:stCondLst>
                                            <p:cond delay="0"/>
                                          </p:stCondLst>
                                        </p:cTn>
                                        <p:tgtEl>
                                          <p:spTgt spid="167"/>
                                        </p:tgtEl>
                                        <p:attrNameLst>
                                          <p:attrName>style.visibility</p:attrName>
                                        </p:attrNameLst>
                                      </p:cBhvr>
                                      <p:to>
                                        <p:strVal val="visible"/>
                                      </p:to>
                                    </p:set>
                                    <p:animEffect transition="in" filter="fade">
                                      <p:cBhvr>
                                        <p:cTn id="45" dur="1000"/>
                                        <p:tgtEl>
                                          <p:spTgt spid="167"/>
                                        </p:tgtEl>
                                      </p:cBhvr>
                                    </p:animEffect>
                                  </p:childTnLst>
                                </p:cTn>
                              </p:par>
                              <p:par>
                                <p:cTn id="46" presetID="10" presetClass="entr" presetSubtype="0" fill="hold" nodeType="withEffect">
                                  <p:stCondLst>
                                    <p:cond delay="0"/>
                                  </p:stCondLst>
                                  <p:childTnLst>
                                    <p:set>
                                      <p:cBhvr>
                                        <p:cTn id="47" dur="1" fill="hold">
                                          <p:stCondLst>
                                            <p:cond delay="0"/>
                                          </p:stCondLst>
                                        </p:cTn>
                                        <p:tgtEl>
                                          <p:spTgt spid="179"/>
                                        </p:tgtEl>
                                        <p:attrNameLst>
                                          <p:attrName>style.visibility</p:attrName>
                                        </p:attrNameLst>
                                      </p:cBhvr>
                                      <p:to>
                                        <p:strVal val="visible"/>
                                      </p:to>
                                    </p:set>
                                    <p:animEffect transition="in" filter="fade">
                                      <p:cBhvr>
                                        <p:cTn id="48" dur="1000"/>
                                        <p:tgtEl>
                                          <p:spTgt spid="17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76"/>
                                        </p:tgtEl>
                                        <p:attrNameLst>
                                          <p:attrName>style.visibility</p:attrName>
                                        </p:attrNameLst>
                                      </p:cBhvr>
                                      <p:to>
                                        <p:strVal val="visible"/>
                                      </p:to>
                                    </p:set>
                                    <p:animEffect transition="in" filter="fade">
                                      <p:cBhvr>
                                        <p:cTn id="53" dur="1000"/>
                                        <p:tgtEl>
                                          <p:spTgt spid="176"/>
                                        </p:tgtEl>
                                      </p:cBhvr>
                                    </p:animEffect>
                                  </p:childTnLst>
                                </p:cTn>
                              </p:par>
                              <p:par>
                                <p:cTn id="54" presetID="10" presetClass="entr" presetSubtype="0" fill="hold" nodeType="withEffect">
                                  <p:stCondLst>
                                    <p:cond delay="0"/>
                                  </p:stCondLst>
                                  <p:childTnLst>
                                    <p:set>
                                      <p:cBhvr>
                                        <p:cTn id="55" dur="1" fill="hold">
                                          <p:stCondLst>
                                            <p:cond delay="0"/>
                                          </p:stCondLst>
                                        </p:cTn>
                                        <p:tgtEl>
                                          <p:spTgt spid="188"/>
                                        </p:tgtEl>
                                        <p:attrNameLst>
                                          <p:attrName>style.visibility</p:attrName>
                                        </p:attrNameLst>
                                      </p:cBhvr>
                                      <p:to>
                                        <p:strVal val="visible"/>
                                      </p:to>
                                    </p:set>
                                    <p:animEffect transition="in" filter="fade">
                                      <p:cBhvr>
                                        <p:cTn id="56" dur="1000"/>
                                        <p:tgtEl>
                                          <p:spTgt spid="188"/>
                                        </p:tgtEl>
                                      </p:cBhvr>
                                    </p:animEffect>
                                  </p:childTnLst>
                                </p:cTn>
                              </p:par>
                              <p:par>
                                <p:cTn id="57" presetID="1" presetClass="exit" presetSubtype="0" fill="hold" nodeType="withEffect">
                                  <p:stCondLst>
                                    <p:cond delay="0"/>
                                  </p:stCondLst>
                                  <p:childTnLst>
                                    <p:set>
                                      <p:cBhvr>
                                        <p:cTn id="58" dur="1" fill="hold">
                                          <p:stCondLst>
                                            <p:cond delay="0"/>
                                          </p:stCondLst>
                                        </p:cTn>
                                        <p:tgtEl>
                                          <p:spTgt spid="17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7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7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6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74"/>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Effect transition="in" filter="fade">
                                      <p:cBhvr>
                                        <p:cTn id="69" dur="1000"/>
                                        <p:tgtEl>
                                          <p:spTgt spid="17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0"/>
                                        </p:tgtEl>
                                        <p:attrNameLst>
                                          <p:attrName>style.visibility</p:attrName>
                                        </p:attrNameLst>
                                      </p:cBhvr>
                                      <p:to>
                                        <p:strVal val="visible"/>
                                      </p:to>
                                    </p:set>
                                    <p:animEffect transition="in" filter="fade">
                                      <p:cBhvr>
                                        <p:cTn id="74" dur="1000"/>
                                        <p:tgtEl>
                                          <p:spTgt spid="180"/>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10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183"/>
                                        </p:tgtEl>
                                        <p:attrNameLst>
                                          <p:attrName>style.visibility</p:attrName>
                                        </p:attrNameLst>
                                      </p:cBhvr>
                                      <p:to>
                                        <p:strVal val="visible"/>
                                      </p:to>
                                    </p:set>
                                    <p:animEffect transition="in" filter="fade">
                                      <p:cBhvr>
                                        <p:cTn id="80" dur="1000"/>
                                        <p:tgtEl>
                                          <p:spTgt spid="183"/>
                                        </p:tgtEl>
                                      </p:cBhvr>
                                    </p:animEffect>
                                  </p:childTnLst>
                                </p:cTn>
                              </p:par>
                              <p:par>
                                <p:cTn id="81" presetID="10" presetClass="entr" presetSubtype="0" fill="hold" nodeType="withEffect">
                                  <p:stCondLst>
                                    <p:cond delay="0"/>
                                  </p:stCondLst>
                                  <p:childTnLst>
                                    <p:set>
                                      <p:cBhvr>
                                        <p:cTn id="82" dur="1" fill="hold">
                                          <p:stCondLst>
                                            <p:cond delay="0"/>
                                          </p:stCondLst>
                                        </p:cTn>
                                        <p:tgtEl>
                                          <p:spTgt spid="182"/>
                                        </p:tgtEl>
                                        <p:attrNameLst>
                                          <p:attrName>style.visibility</p:attrName>
                                        </p:attrNameLst>
                                      </p:cBhvr>
                                      <p:to>
                                        <p:strVal val="visible"/>
                                      </p:to>
                                    </p:set>
                                    <p:animEffect transition="in" filter="fade">
                                      <p:cBhvr>
                                        <p:cTn id="83" dur="1000"/>
                                        <p:tgtEl>
                                          <p:spTgt spid="182"/>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80"/>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181"/>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82"/>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183"/>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184"/>
                                        </p:tgtEl>
                                        <p:attrNameLst>
                                          <p:attrName>style.visibility</p:attrName>
                                        </p:attrNameLst>
                                      </p:cBhvr>
                                      <p:to>
                                        <p:strVal val="visible"/>
                                      </p:to>
                                    </p:set>
                                    <p:animEffect transition="in" filter="fade">
                                      <p:cBhvr>
                                        <p:cTn id="96"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4741</Words>
  <Application>Microsoft Macintosh PowerPoint</Application>
  <PresentationFormat>On-screen Show (16:9)</PresentationFormat>
  <Paragraphs>347</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Comic Sans MS</vt:lpstr>
      <vt:lpstr>Lato</vt:lpstr>
      <vt:lpstr>Times New Roman</vt:lpstr>
      <vt:lpstr>Raleway</vt:lpstr>
      <vt:lpstr>Arial</vt:lpstr>
      <vt:lpstr>Courier New</vt:lpstr>
      <vt:lpstr>Streamline</vt:lpstr>
      <vt:lpstr>Through the Data Management Lens:  Experimental Analysis and Evaluation of Fair Classification </vt:lpstr>
      <vt:lpstr>Machine learning systems often demonstrate discriminatory behavior</vt:lpstr>
      <vt:lpstr>Classification, a machine learning task, is susceptible to similar kinds of biases</vt:lpstr>
      <vt:lpstr>Classification, a machine learning task, is susceptible to similar kinds of biases</vt:lpstr>
      <vt:lpstr>A new set of fair classification algorithms and their challenges </vt:lpstr>
      <vt:lpstr>PowerPoint Presentation</vt:lpstr>
      <vt:lpstr>Fairness is subjective, non-trivial, and there is no one-size-fits-all definition</vt:lpstr>
      <vt:lpstr>The explosion of fairness notions makes it very difficult to choose the right one</vt:lpstr>
      <vt:lpstr>We propose an Informative categorization of fairness notions </vt:lpstr>
      <vt:lpstr>PowerPoint Presentation</vt:lpstr>
      <vt:lpstr>Fair classification approaches can vary across two dimensions</vt:lpstr>
      <vt:lpstr>Fair classification techniques: pre-processing</vt:lpstr>
      <vt:lpstr>Fair classification techniques: in-processing</vt:lpstr>
      <vt:lpstr>Fair classification techniques: post-processing</vt:lpstr>
      <vt:lpstr>The tradeoffs among fair classification techniques are not well-studied</vt:lpstr>
      <vt:lpstr>We conduct a systematic analysis of fair classifiers from a practical standpoint  </vt:lpstr>
      <vt:lpstr>PowerPoint Presentation</vt:lpstr>
      <vt:lpstr>Correctness and fairness tradeoff </vt:lpstr>
      <vt:lpstr>Correctness and fairness tradeoff </vt:lpstr>
      <vt:lpstr>Efficiency gap among techniques: how increasing #datapoints affect runtime?</vt:lpstr>
      <vt:lpstr>Efficiency gap among techniques: how increasing #datapoints affect runtime?</vt:lpstr>
      <vt:lpstr>Scalability challenges in pre-processing: how increasing #attributes affect runtime?</vt:lpstr>
      <vt:lpstr>The choice of classifier model for pre- and post-processing</vt:lpstr>
      <vt:lpstr>The choice of classifier model for pre- and post-processing</vt:lpstr>
      <vt:lpstr>Our paper has many more interesting insights</vt:lpstr>
      <vt:lpstr>What did we learn from our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Through the Data Management Lens:  Experimental Analysis and Evaluation of Fair Classification </dc:title>
  <cp:lastModifiedBy>Anna Fariha</cp:lastModifiedBy>
  <cp:revision>4</cp:revision>
  <dcterms:modified xsi:type="dcterms:W3CDTF">2022-06-09T08:01:18Z</dcterms:modified>
</cp:coreProperties>
</file>